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62" r:id="rId4"/>
    <p:sldId id="293" r:id="rId5"/>
    <p:sldId id="261" r:id="rId6"/>
    <p:sldId id="267" r:id="rId7"/>
    <p:sldId id="266" r:id="rId8"/>
    <p:sldId id="274" r:id="rId9"/>
    <p:sldId id="273" r:id="rId10"/>
    <p:sldId id="272" r:id="rId11"/>
    <p:sldId id="271" r:id="rId12"/>
    <p:sldId id="302" r:id="rId13"/>
    <p:sldId id="303" r:id="rId14"/>
    <p:sldId id="304" r:id="rId15"/>
    <p:sldId id="281" r:id="rId16"/>
    <p:sldId id="283" r:id="rId17"/>
    <p:sldId id="270" r:id="rId18"/>
    <p:sldId id="269" r:id="rId19"/>
    <p:sldId id="308" r:id="rId20"/>
    <p:sldId id="280" r:id="rId21"/>
    <p:sldId id="263" r:id="rId22"/>
    <p:sldId id="294" r:id="rId23"/>
    <p:sldId id="295" r:id="rId24"/>
    <p:sldId id="296" r:id="rId25"/>
    <p:sldId id="297" r:id="rId26"/>
    <p:sldId id="298" r:id="rId27"/>
    <p:sldId id="299" r:id="rId28"/>
    <p:sldId id="300" r:id="rId29"/>
    <p:sldId id="301" r:id="rId30"/>
    <p:sldId id="307" r:id="rId31"/>
    <p:sldId id="305" r:id="rId32"/>
    <p:sldId id="306" r:id="rId33"/>
    <p:sldId id="279" r:id="rId34"/>
    <p:sldId id="260" r:id="rId35"/>
    <p:sldId id="27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6" d="100"/>
          <a:sy n="46" d="100"/>
        </p:scale>
        <p:origin x="-1310" y="-8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40438D-C346-4A68-AB71-3C12EE34D41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9BF7F46-14FC-4623-B69F-139BAFA19C3B}">
      <dgm:prSet/>
      <dgm:spPr/>
      <dgm:t>
        <a:bodyPr/>
        <a:lstStyle/>
        <a:p>
          <a:pPr rtl="0"/>
          <a:r>
            <a:rPr lang="el-GR" dirty="0" smtClean="0"/>
            <a:t>Οι ήρωες αυτών των ιστοριών ταξιδεύουν για πολλούς και διαφορετικούς λόγους: για να πάνε στον πόλεμο, για να παίξουν μουσική και να βγάλουν το ψωμί τους, για να μάθουν μια τέχνη, για να αποκτήσουν περιουσία, για να κάνουν εμπόριο, να δουν καινούρια μέρη, να γνωρίσουν το ταίρι τους, να βοηθήσουν κάποιον, να μάθουν κάτι, ή ακόμα και για να συναντήσουν τον ίδιο το Θεό. </a:t>
          </a:r>
          <a:endParaRPr lang="en-US" dirty="0"/>
        </a:p>
      </dgm:t>
    </dgm:pt>
    <dgm:pt modelId="{28429E3C-5C68-4993-A1B0-2D544FD27EF9}" type="parTrans" cxnId="{73077536-BB18-44CF-8487-183EB02FA39C}">
      <dgm:prSet/>
      <dgm:spPr/>
      <dgm:t>
        <a:bodyPr/>
        <a:lstStyle/>
        <a:p>
          <a:endParaRPr lang="en-US"/>
        </a:p>
      </dgm:t>
    </dgm:pt>
    <dgm:pt modelId="{AEAF2ECE-DCC5-49A5-987B-741390FF28BF}" type="sibTrans" cxnId="{73077536-BB18-44CF-8487-183EB02FA39C}">
      <dgm:prSet/>
      <dgm:spPr/>
      <dgm:t>
        <a:bodyPr/>
        <a:lstStyle/>
        <a:p>
          <a:endParaRPr lang="en-US"/>
        </a:p>
      </dgm:t>
    </dgm:pt>
    <dgm:pt modelId="{0EA2B63F-E680-4595-9784-0E5A69D1613D}" type="pres">
      <dgm:prSet presAssocID="{4A40438D-C346-4A68-AB71-3C12EE34D41D}" presName="linear" presStyleCnt="0">
        <dgm:presLayoutVars>
          <dgm:animLvl val="lvl"/>
          <dgm:resizeHandles val="exact"/>
        </dgm:presLayoutVars>
      </dgm:prSet>
      <dgm:spPr/>
      <dgm:t>
        <a:bodyPr/>
        <a:lstStyle/>
        <a:p>
          <a:endParaRPr lang="en-US"/>
        </a:p>
      </dgm:t>
    </dgm:pt>
    <dgm:pt modelId="{ED350332-5D75-4629-AD7F-0D6AAEC5BBCD}" type="pres">
      <dgm:prSet presAssocID="{F9BF7F46-14FC-4623-B69F-139BAFA19C3B}" presName="parentText" presStyleLbl="node1" presStyleIdx="0" presStyleCnt="1">
        <dgm:presLayoutVars>
          <dgm:chMax val="0"/>
          <dgm:bulletEnabled val="1"/>
        </dgm:presLayoutVars>
      </dgm:prSet>
      <dgm:spPr/>
      <dgm:t>
        <a:bodyPr/>
        <a:lstStyle/>
        <a:p>
          <a:endParaRPr lang="en-US"/>
        </a:p>
      </dgm:t>
    </dgm:pt>
  </dgm:ptLst>
  <dgm:cxnLst>
    <dgm:cxn modelId="{73077536-BB18-44CF-8487-183EB02FA39C}" srcId="{4A40438D-C346-4A68-AB71-3C12EE34D41D}" destId="{F9BF7F46-14FC-4623-B69F-139BAFA19C3B}" srcOrd="0" destOrd="0" parTransId="{28429E3C-5C68-4993-A1B0-2D544FD27EF9}" sibTransId="{AEAF2ECE-DCC5-49A5-987B-741390FF28BF}"/>
    <dgm:cxn modelId="{F89B2B32-47B2-4737-A98B-0D13C26A4A15}" type="presOf" srcId="{4A40438D-C346-4A68-AB71-3C12EE34D41D}" destId="{0EA2B63F-E680-4595-9784-0E5A69D1613D}" srcOrd="0" destOrd="0" presId="urn:microsoft.com/office/officeart/2005/8/layout/vList2"/>
    <dgm:cxn modelId="{4900678E-8F30-472D-A791-5EB874898418}" type="presOf" srcId="{F9BF7F46-14FC-4623-B69F-139BAFA19C3B}" destId="{ED350332-5D75-4629-AD7F-0D6AAEC5BBCD}" srcOrd="0" destOrd="0" presId="urn:microsoft.com/office/officeart/2005/8/layout/vList2"/>
    <dgm:cxn modelId="{62098540-4BC9-4E4B-AA6E-C7624D5116F9}" type="presParOf" srcId="{0EA2B63F-E680-4595-9784-0E5A69D1613D}" destId="{ED350332-5D75-4629-AD7F-0D6AAEC5BBCD}"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40438D-C346-4A68-AB71-3C12EE34D41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EA2B63F-E680-4595-9784-0E5A69D1613D}" type="pres">
      <dgm:prSet presAssocID="{4A40438D-C346-4A68-AB71-3C12EE34D41D}" presName="linear" presStyleCnt="0">
        <dgm:presLayoutVars>
          <dgm:animLvl val="lvl"/>
          <dgm:resizeHandles val="exact"/>
        </dgm:presLayoutVars>
      </dgm:prSet>
      <dgm:spPr/>
      <dgm:t>
        <a:bodyPr/>
        <a:lstStyle/>
        <a:p>
          <a:endParaRPr lang="en-US"/>
        </a:p>
      </dgm:t>
    </dgm:pt>
  </dgm:ptLst>
  <dgm:cxnLst>
    <dgm:cxn modelId="{96F60183-3AF1-491D-AAE6-F20CEF6AA34F}" type="presOf" srcId="{4A40438D-C346-4A68-AB71-3C12EE34D41D}" destId="{0EA2B63F-E680-4595-9784-0E5A69D1613D}"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FE16D0-0FB1-43E8-A67D-C95530706ED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l-GR"/>
        </a:p>
      </dgm:t>
    </dgm:pt>
    <dgm:pt modelId="{CF017E10-6336-4B3B-8C5F-F8501EDD3ACF}">
      <dgm:prSet phldrT="[Text]"/>
      <dgm:spPr/>
      <dgm:t>
        <a:bodyPr/>
        <a:lstStyle/>
        <a:p>
          <a:r>
            <a:rPr lang="el-GR" dirty="0" smtClean="0"/>
            <a:t>Πολιτισμικό Συγκείμενο</a:t>
          </a:r>
          <a:endParaRPr lang="el-GR" dirty="0"/>
        </a:p>
      </dgm:t>
    </dgm:pt>
    <dgm:pt modelId="{00BFDB47-7E8B-4D0E-BF85-5DC15318F9F0}" type="parTrans" cxnId="{F3069F1A-0B87-40A4-9471-70542C7F7AE9}">
      <dgm:prSet/>
      <dgm:spPr/>
      <dgm:t>
        <a:bodyPr/>
        <a:lstStyle/>
        <a:p>
          <a:endParaRPr lang="el-GR"/>
        </a:p>
      </dgm:t>
    </dgm:pt>
    <dgm:pt modelId="{C9EAA393-70FF-4B50-B77A-36C3900E20F9}" type="sibTrans" cxnId="{F3069F1A-0B87-40A4-9471-70542C7F7AE9}">
      <dgm:prSet/>
      <dgm:spPr/>
      <dgm:t>
        <a:bodyPr/>
        <a:lstStyle/>
        <a:p>
          <a:endParaRPr lang="el-GR"/>
        </a:p>
      </dgm:t>
    </dgm:pt>
    <dgm:pt modelId="{A6671835-C70E-4D09-89F7-A8B6791F9ADE}">
      <dgm:prSet phldrT="[Text]"/>
      <dgm:spPr/>
      <dgm:t>
        <a:bodyPr/>
        <a:lstStyle/>
        <a:p>
          <a:r>
            <a:rPr lang="el-GR" dirty="0" smtClean="0"/>
            <a:t>Παράδοση &amp; Σύγχρονη Πραγματικότητα </a:t>
          </a:r>
          <a:endParaRPr lang="el-GR" dirty="0"/>
        </a:p>
      </dgm:t>
    </dgm:pt>
    <dgm:pt modelId="{A77F1622-E4A9-46D7-BB6C-D83000B0F08B}" type="parTrans" cxnId="{FAFE5C37-6926-48A8-979F-3E974E1CE31C}">
      <dgm:prSet/>
      <dgm:spPr/>
      <dgm:t>
        <a:bodyPr/>
        <a:lstStyle/>
        <a:p>
          <a:endParaRPr lang="el-GR"/>
        </a:p>
      </dgm:t>
    </dgm:pt>
    <dgm:pt modelId="{BDA6F867-0A3F-4961-ABA8-CEC1FE211F55}" type="sibTrans" cxnId="{FAFE5C37-6926-48A8-979F-3E974E1CE31C}">
      <dgm:prSet/>
      <dgm:spPr/>
      <dgm:t>
        <a:bodyPr/>
        <a:lstStyle/>
        <a:p>
          <a:endParaRPr lang="el-GR"/>
        </a:p>
      </dgm:t>
    </dgm:pt>
    <dgm:pt modelId="{81A3A967-A01A-4A12-B24C-82F6B24A9406}">
      <dgm:prSet phldrT="[Text]"/>
      <dgm:spPr/>
      <dgm:t>
        <a:bodyPr/>
        <a:lstStyle/>
        <a:p>
          <a:r>
            <a:rPr lang="el-GR" dirty="0" smtClean="0"/>
            <a:t>Ιδεολογί α &amp; Πολιτική Ορθότητα</a:t>
          </a:r>
          <a:endParaRPr lang="el-GR" dirty="0"/>
        </a:p>
      </dgm:t>
    </dgm:pt>
    <dgm:pt modelId="{C218A050-E996-418A-9F89-B976465215AC}" type="parTrans" cxnId="{4C1C4BD4-84C7-4E32-A64E-E4AD2B224B81}">
      <dgm:prSet/>
      <dgm:spPr/>
      <dgm:t>
        <a:bodyPr/>
        <a:lstStyle/>
        <a:p>
          <a:endParaRPr lang="el-GR"/>
        </a:p>
      </dgm:t>
    </dgm:pt>
    <dgm:pt modelId="{D9473AC8-3E54-4CB7-962D-7BC8A27AB57C}" type="sibTrans" cxnId="{4C1C4BD4-84C7-4E32-A64E-E4AD2B224B81}">
      <dgm:prSet/>
      <dgm:spPr/>
      <dgm:t>
        <a:bodyPr/>
        <a:lstStyle/>
        <a:p>
          <a:endParaRPr lang="el-GR"/>
        </a:p>
      </dgm:t>
    </dgm:pt>
    <dgm:pt modelId="{ECA0B211-C759-43B0-BDD5-BD1F2317FDC1}">
      <dgm:prSet/>
      <dgm:spPr/>
      <dgm:t>
        <a:bodyPr/>
        <a:lstStyle/>
        <a:p>
          <a:r>
            <a:rPr lang="el-GR" dirty="0" smtClean="0"/>
            <a:t>Συγκριτική Προσέγγιση</a:t>
          </a:r>
          <a:endParaRPr lang="el-GR" dirty="0"/>
        </a:p>
      </dgm:t>
    </dgm:pt>
    <dgm:pt modelId="{C7A4BEC1-07DA-4300-8A2C-4E03D95E477F}" type="parTrans" cxnId="{E80D51C3-DCDB-4B94-934A-3702967EE870}">
      <dgm:prSet/>
      <dgm:spPr/>
      <dgm:t>
        <a:bodyPr/>
        <a:lstStyle/>
        <a:p>
          <a:endParaRPr lang="el-GR"/>
        </a:p>
      </dgm:t>
    </dgm:pt>
    <dgm:pt modelId="{BCD0A29F-BC65-4FE4-8FF8-5DFEA7A446B4}" type="sibTrans" cxnId="{E80D51C3-DCDB-4B94-934A-3702967EE870}">
      <dgm:prSet/>
      <dgm:spPr/>
      <dgm:t>
        <a:bodyPr/>
        <a:lstStyle/>
        <a:p>
          <a:endParaRPr lang="el-GR"/>
        </a:p>
      </dgm:t>
    </dgm:pt>
    <dgm:pt modelId="{0DFEDEE4-C2AB-485A-BEDE-49721CC670FC}" type="pres">
      <dgm:prSet presAssocID="{3AFE16D0-0FB1-43E8-A67D-C95530706EDE}" presName="linear" presStyleCnt="0">
        <dgm:presLayoutVars>
          <dgm:dir/>
          <dgm:animLvl val="lvl"/>
          <dgm:resizeHandles val="exact"/>
        </dgm:presLayoutVars>
      </dgm:prSet>
      <dgm:spPr/>
    </dgm:pt>
    <dgm:pt modelId="{1A00B7E2-E731-4B12-A386-5D3D2DF0700B}" type="pres">
      <dgm:prSet presAssocID="{CF017E10-6336-4B3B-8C5F-F8501EDD3ACF}" presName="parentLin" presStyleCnt="0"/>
      <dgm:spPr/>
    </dgm:pt>
    <dgm:pt modelId="{E8EBEADA-9E15-4F9D-B26B-DFE49E1FF561}" type="pres">
      <dgm:prSet presAssocID="{CF017E10-6336-4B3B-8C5F-F8501EDD3ACF}" presName="parentLeftMargin" presStyleLbl="node1" presStyleIdx="0" presStyleCnt="4"/>
      <dgm:spPr/>
    </dgm:pt>
    <dgm:pt modelId="{3F2E826C-1659-4581-A49C-644153531839}" type="pres">
      <dgm:prSet presAssocID="{CF017E10-6336-4B3B-8C5F-F8501EDD3ACF}" presName="parentText" presStyleLbl="node1" presStyleIdx="0" presStyleCnt="4">
        <dgm:presLayoutVars>
          <dgm:chMax val="0"/>
          <dgm:bulletEnabled val="1"/>
        </dgm:presLayoutVars>
      </dgm:prSet>
      <dgm:spPr/>
    </dgm:pt>
    <dgm:pt modelId="{2F8E5FF2-8C23-4CC9-934E-10107C1C32C1}" type="pres">
      <dgm:prSet presAssocID="{CF017E10-6336-4B3B-8C5F-F8501EDD3ACF}" presName="negativeSpace" presStyleCnt="0"/>
      <dgm:spPr/>
    </dgm:pt>
    <dgm:pt modelId="{ED272432-227A-4705-A9D5-02E9359D6B05}" type="pres">
      <dgm:prSet presAssocID="{CF017E10-6336-4B3B-8C5F-F8501EDD3ACF}" presName="childText" presStyleLbl="conFgAcc1" presStyleIdx="0" presStyleCnt="4">
        <dgm:presLayoutVars>
          <dgm:bulletEnabled val="1"/>
        </dgm:presLayoutVars>
      </dgm:prSet>
      <dgm:spPr/>
    </dgm:pt>
    <dgm:pt modelId="{060B74B0-AA7C-40F8-B050-D3BA818C8FBB}" type="pres">
      <dgm:prSet presAssocID="{C9EAA393-70FF-4B50-B77A-36C3900E20F9}" presName="spaceBetweenRectangles" presStyleCnt="0"/>
      <dgm:spPr/>
    </dgm:pt>
    <dgm:pt modelId="{2A703352-00B8-46F2-8721-FFB6AFED0AB9}" type="pres">
      <dgm:prSet presAssocID="{A6671835-C70E-4D09-89F7-A8B6791F9ADE}" presName="parentLin" presStyleCnt="0"/>
      <dgm:spPr/>
    </dgm:pt>
    <dgm:pt modelId="{679EA6C8-A8B3-4969-9035-983C731E4DF6}" type="pres">
      <dgm:prSet presAssocID="{A6671835-C70E-4D09-89F7-A8B6791F9ADE}" presName="parentLeftMargin" presStyleLbl="node1" presStyleIdx="0" presStyleCnt="4"/>
      <dgm:spPr/>
    </dgm:pt>
    <dgm:pt modelId="{EA9BD766-38FD-416C-8248-7EE5480AF42D}" type="pres">
      <dgm:prSet presAssocID="{A6671835-C70E-4D09-89F7-A8B6791F9ADE}" presName="parentText" presStyleLbl="node1" presStyleIdx="1" presStyleCnt="4">
        <dgm:presLayoutVars>
          <dgm:chMax val="0"/>
          <dgm:bulletEnabled val="1"/>
        </dgm:presLayoutVars>
      </dgm:prSet>
      <dgm:spPr/>
    </dgm:pt>
    <dgm:pt modelId="{90CB247C-A37B-4FD4-8A55-7C8B2F7C1D86}" type="pres">
      <dgm:prSet presAssocID="{A6671835-C70E-4D09-89F7-A8B6791F9ADE}" presName="negativeSpace" presStyleCnt="0"/>
      <dgm:spPr/>
    </dgm:pt>
    <dgm:pt modelId="{C9BDB3B2-B7E8-4021-A36C-4E86C0E7917D}" type="pres">
      <dgm:prSet presAssocID="{A6671835-C70E-4D09-89F7-A8B6791F9ADE}" presName="childText" presStyleLbl="conFgAcc1" presStyleIdx="1" presStyleCnt="4">
        <dgm:presLayoutVars>
          <dgm:bulletEnabled val="1"/>
        </dgm:presLayoutVars>
      </dgm:prSet>
      <dgm:spPr/>
    </dgm:pt>
    <dgm:pt modelId="{B853CBA7-CBE9-4004-A26E-7C4F9FA1CC94}" type="pres">
      <dgm:prSet presAssocID="{BDA6F867-0A3F-4961-ABA8-CEC1FE211F55}" presName="spaceBetweenRectangles" presStyleCnt="0"/>
      <dgm:spPr/>
    </dgm:pt>
    <dgm:pt modelId="{02C06CA7-6D76-44F4-99B8-513D8643CFB0}" type="pres">
      <dgm:prSet presAssocID="{81A3A967-A01A-4A12-B24C-82F6B24A9406}" presName="parentLin" presStyleCnt="0"/>
      <dgm:spPr/>
    </dgm:pt>
    <dgm:pt modelId="{9C5F9B7D-6EE3-43F3-93D4-8D8A605B82CC}" type="pres">
      <dgm:prSet presAssocID="{81A3A967-A01A-4A12-B24C-82F6B24A9406}" presName="parentLeftMargin" presStyleLbl="node1" presStyleIdx="1" presStyleCnt="4"/>
      <dgm:spPr/>
    </dgm:pt>
    <dgm:pt modelId="{2E669B69-B087-4349-B3C6-49BA367FE37E}" type="pres">
      <dgm:prSet presAssocID="{81A3A967-A01A-4A12-B24C-82F6B24A9406}" presName="parentText" presStyleLbl="node1" presStyleIdx="2" presStyleCnt="4">
        <dgm:presLayoutVars>
          <dgm:chMax val="0"/>
          <dgm:bulletEnabled val="1"/>
        </dgm:presLayoutVars>
      </dgm:prSet>
      <dgm:spPr/>
      <dgm:t>
        <a:bodyPr/>
        <a:lstStyle/>
        <a:p>
          <a:endParaRPr lang="el-GR"/>
        </a:p>
      </dgm:t>
    </dgm:pt>
    <dgm:pt modelId="{74DFD739-902E-4595-9A6D-503F4A48C08A}" type="pres">
      <dgm:prSet presAssocID="{81A3A967-A01A-4A12-B24C-82F6B24A9406}" presName="negativeSpace" presStyleCnt="0"/>
      <dgm:spPr/>
    </dgm:pt>
    <dgm:pt modelId="{429F14C8-2EE9-4705-8A85-2D19B7325529}" type="pres">
      <dgm:prSet presAssocID="{81A3A967-A01A-4A12-B24C-82F6B24A9406}" presName="childText" presStyleLbl="conFgAcc1" presStyleIdx="2" presStyleCnt="4">
        <dgm:presLayoutVars>
          <dgm:bulletEnabled val="1"/>
        </dgm:presLayoutVars>
      </dgm:prSet>
      <dgm:spPr/>
    </dgm:pt>
    <dgm:pt modelId="{C30C3F2F-779B-40E6-A013-07D7854CC416}" type="pres">
      <dgm:prSet presAssocID="{D9473AC8-3E54-4CB7-962D-7BC8A27AB57C}" presName="spaceBetweenRectangles" presStyleCnt="0"/>
      <dgm:spPr/>
    </dgm:pt>
    <dgm:pt modelId="{084534A1-E6DA-4F5E-9F8C-AEC75110EF43}" type="pres">
      <dgm:prSet presAssocID="{ECA0B211-C759-43B0-BDD5-BD1F2317FDC1}" presName="parentLin" presStyleCnt="0"/>
      <dgm:spPr/>
    </dgm:pt>
    <dgm:pt modelId="{00F32E8E-01D2-4386-918B-B69A9514C8C1}" type="pres">
      <dgm:prSet presAssocID="{ECA0B211-C759-43B0-BDD5-BD1F2317FDC1}" presName="parentLeftMargin" presStyleLbl="node1" presStyleIdx="2" presStyleCnt="4"/>
      <dgm:spPr/>
    </dgm:pt>
    <dgm:pt modelId="{6A9F36FA-EF7D-42D6-9DED-B76B24F2C64E}" type="pres">
      <dgm:prSet presAssocID="{ECA0B211-C759-43B0-BDD5-BD1F2317FDC1}" presName="parentText" presStyleLbl="node1" presStyleIdx="3" presStyleCnt="4">
        <dgm:presLayoutVars>
          <dgm:chMax val="0"/>
          <dgm:bulletEnabled val="1"/>
        </dgm:presLayoutVars>
      </dgm:prSet>
      <dgm:spPr/>
      <dgm:t>
        <a:bodyPr/>
        <a:lstStyle/>
        <a:p>
          <a:endParaRPr lang="el-GR"/>
        </a:p>
      </dgm:t>
    </dgm:pt>
    <dgm:pt modelId="{6E4E64B3-D674-4713-96CE-136EB15936E6}" type="pres">
      <dgm:prSet presAssocID="{ECA0B211-C759-43B0-BDD5-BD1F2317FDC1}" presName="negativeSpace" presStyleCnt="0"/>
      <dgm:spPr/>
    </dgm:pt>
    <dgm:pt modelId="{60F10888-5CDA-4449-9C10-7F916487B196}" type="pres">
      <dgm:prSet presAssocID="{ECA0B211-C759-43B0-BDD5-BD1F2317FDC1}" presName="childText" presStyleLbl="conFgAcc1" presStyleIdx="3" presStyleCnt="4">
        <dgm:presLayoutVars>
          <dgm:bulletEnabled val="1"/>
        </dgm:presLayoutVars>
      </dgm:prSet>
      <dgm:spPr/>
    </dgm:pt>
  </dgm:ptLst>
  <dgm:cxnLst>
    <dgm:cxn modelId="{925FCF4D-22F1-40F0-B73C-2FBD5DE793CF}" type="presOf" srcId="{CF017E10-6336-4B3B-8C5F-F8501EDD3ACF}" destId="{3F2E826C-1659-4581-A49C-644153531839}" srcOrd="1" destOrd="0" presId="urn:microsoft.com/office/officeart/2005/8/layout/list1"/>
    <dgm:cxn modelId="{44D9782B-7B31-422D-9B95-C1A2DA4977D9}" type="presOf" srcId="{ECA0B211-C759-43B0-BDD5-BD1F2317FDC1}" destId="{00F32E8E-01D2-4386-918B-B69A9514C8C1}" srcOrd="0" destOrd="0" presId="urn:microsoft.com/office/officeart/2005/8/layout/list1"/>
    <dgm:cxn modelId="{2FDEC93D-F380-4C1A-9C2F-D0BF3CC8AF50}" type="presOf" srcId="{81A3A967-A01A-4A12-B24C-82F6B24A9406}" destId="{9C5F9B7D-6EE3-43F3-93D4-8D8A605B82CC}" srcOrd="0" destOrd="0" presId="urn:microsoft.com/office/officeart/2005/8/layout/list1"/>
    <dgm:cxn modelId="{D6A5E60B-21DD-4A11-8E00-36FA82A59804}" type="presOf" srcId="{3AFE16D0-0FB1-43E8-A67D-C95530706EDE}" destId="{0DFEDEE4-C2AB-485A-BEDE-49721CC670FC}" srcOrd="0" destOrd="0" presId="urn:microsoft.com/office/officeart/2005/8/layout/list1"/>
    <dgm:cxn modelId="{4C1C4BD4-84C7-4E32-A64E-E4AD2B224B81}" srcId="{3AFE16D0-0FB1-43E8-A67D-C95530706EDE}" destId="{81A3A967-A01A-4A12-B24C-82F6B24A9406}" srcOrd="2" destOrd="0" parTransId="{C218A050-E996-418A-9F89-B976465215AC}" sibTransId="{D9473AC8-3E54-4CB7-962D-7BC8A27AB57C}"/>
    <dgm:cxn modelId="{E64828B5-0F8B-409E-8167-0C4CA219B7F7}" type="presOf" srcId="{81A3A967-A01A-4A12-B24C-82F6B24A9406}" destId="{2E669B69-B087-4349-B3C6-49BA367FE37E}" srcOrd="1" destOrd="0" presId="urn:microsoft.com/office/officeart/2005/8/layout/list1"/>
    <dgm:cxn modelId="{F7105237-B013-4979-83FA-E60CE13FC4C9}" type="presOf" srcId="{A6671835-C70E-4D09-89F7-A8B6791F9ADE}" destId="{679EA6C8-A8B3-4969-9035-983C731E4DF6}" srcOrd="0" destOrd="0" presId="urn:microsoft.com/office/officeart/2005/8/layout/list1"/>
    <dgm:cxn modelId="{4C5F67AF-574D-40AB-9FE0-2694671D2C08}" type="presOf" srcId="{ECA0B211-C759-43B0-BDD5-BD1F2317FDC1}" destId="{6A9F36FA-EF7D-42D6-9DED-B76B24F2C64E}" srcOrd="1" destOrd="0" presId="urn:microsoft.com/office/officeart/2005/8/layout/list1"/>
    <dgm:cxn modelId="{E80D51C3-DCDB-4B94-934A-3702967EE870}" srcId="{3AFE16D0-0FB1-43E8-A67D-C95530706EDE}" destId="{ECA0B211-C759-43B0-BDD5-BD1F2317FDC1}" srcOrd="3" destOrd="0" parTransId="{C7A4BEC1-07DA-4300-8A2C-4E03D95E477F}" sibTransId="{BCD0A29F-BC65-4FE4-8FF8-5DFEA7A446B4}"/>
    <dgm:cxn modelId="{29736707-5535-41A8-B5E6-15178D592014}" type="presOf" srcId="{A6671835-C70E-4D09-89F7-A8B6791F9ADE}" destId="{EA9BD766-38FD-416C-8248-7EE5480AF42D}" srcOrd="1" destOrd="0" presId="urn:microsoft.com/office/officeart/2005/8/layout/list1"/>
    <dgm:cxn modelId="{FAFE5C37-6926-48A8-979F-3E974E1CE31C}" srcId="{3AFE16D0-0FB1-43E8-A67D-C95530706EDE}" destId="{A6671835-C70E-4D09-89F7-A8B6791F9ADE}" srcOrd="1" destOrd="0" parTransId="{A77F1622-E4A9-46D7-BB6C-D83000B0F08B}" sibTransId="{BDA6F867-0A3F-4961-ABA8-CEC1FE211F55}"/>
    <dgm:cxn modelId="{F3069F1A-0B87-40A4-9471-70542C7F7AE9}" srcId="{3AFE16D0-0FB1-43E8-A67D-C95530706EDE}" destId="{CF017E10-6336-4B3B-8C5F-F8501EDD3ACF}" srcOrd="0" destOrd="0" parTransId="{00BFDB47-7E8B-4D0E-BF85-5DC15318F9F0}" sibTransId="{C9EAA393-70FF-4B50-B77A-36C3900E20F9}"/>
    <dgm:cxn modelId="{D21B4015-CA62-4CAC-B905-F88BCF8B79DE}" type="presOf" srcId="{CF017E10-6336-4B3B-8C5F-F8501EDD3ACF}" destId="{E8EBEADA-9E15-4F9D-B26B-DFE49E1FF561}" srcOrd="0" destOrd="0" presId="urn:microsoft.com/office/officeart/2005/8/layout/list1"/>
    <dgm:cxn modelId="{B7A33F41-8F9C-41F9-A9DC-6041A3098AD7}" type="presParOf" srcId="{0DFEDEE4-C2AB-485A-BEDE-49721CC670FC}" destId="{1A00B7E2-E731-4B12-A386-5D3D2DF0700B}" srcOrd="0" destOrd="0" presId="urn:microsoft.com/office/officeart/2005/8/layout/list1"/>
    <dgm:cxn modelId="{25B11D81-1152-4946-8A31-520D77CB98E4}" type="presParOf" srcId="{1A00B7E2-E731-4B12-A386-5D3D2DF0700B}" destId="{E8EBEADA-9E15-4F9D-B26B-DFE49E1FF561}" srcOrd="0" destOrd="0" presId="urn:microsoft.com/office/officeart/2005/8/layout/list1"/>
    <dgm:cxn modelId="{18707593-D40A-4D18-B5B5-C4FDA30D4E78}" type="presParOf" srcId="{1A00B7E2-E731-4B12-A386-5D3D2DF0700B}" destId="{3F2E826C-1659-4581-A49C-644153531839}" srcOrd="1" destOrd="0" presId="urn:microsoft.com/office/officeart/2005/8/layout/list1"/>
    <dgm:cxn modelId="{2F9599FC-8FC4-403F-AB8F-A832688F4242}" type="presParOf" srcId="{0DFEDEE4-C2AB-485A-BEDE-49721CC670FC}" destId="{2F8E5FF2-8C23-4CC9-934E-10107C1C32C1}" srcOrd="1" destOrd="0" presId="urn:microsoft.com/office/officeart/2005/8/layout/list1"/>
    <dgm:cxn modelId="{7092CAC3-782B-4181-8078-24FDC380F177}" type="presParOf" srcId="{0DFEDEE4-C2AB-485A-BEDE-49721CC670FC}" destId="{ED272432-227A-4705-A9D5-02E9359D6B05}" srcOrd="2" destOrd="0" presId="urn:microsoft.com/office/officeart/2005/8/layout/list1"/>
    <dgm:cxn modelId="{84A118CA-D8A5-4059-AFE9-4206DDB1215B}" type="presParOf" srcId="{0DFEDEE4-C2AB-485A-BEDE-49721CC670FC}" destId="{060B74B0-AA7C-40F8-B050-D3BA818C8FBB}" srcOrd="3" destOrd="0" presId="urn:microsoft.com/office/officeart/2005/8/layout/list1"/>
    <dgm:cxn modelId="{5E4F7F65-E19D-44B6-8E8C-151A5B8DD17A}" type="presParOf" srcId="{0DFEDEE4-C2AB-485A-BEDE-49721CC670FC}" destId="{2A703352-00B8-46F2-8721-FFB6AFED0AB9}" srcOrd="4" destOrd="0" presId="urn:microsoft.com/office/officeart/2005/8/layout/list1"/>
    <dgm:cxn modelId="{05DD2A4C-DF9F-4049-BEA9-3E4CA6705D7D}" type="presParOf" srcId="{2A703352-00B8-46F2-8721-FFB6AFED0AB9}" destId="{679EA6C8-A8B3-4969-9035-983C731E4DF6}" srcOrd="0" destOrd="0" presId="urn:microsoft.com/office/officeart/2005/8/layout/list1"/>
    <dgm:cxn modelId="{846A74EF-29CC-4707-9D4E-7E596778C646}" type="presParOf" srcId="{2A703352-00B8-46F2-8721-FFB6AFED0AB9}" destId="{EA9BD766-38FD-416C-8248-7EE5480AF42D}" srcOrd="1" destOrd="0" presId="urn:microsoft.com/office/officeart/2005/8/layout/list1"/>
    <dgm:cxn modelId="{3CD8CFD1-2284-4E3D-B97C-27B2FAFA9988}" type="presParOf" srcId="{0DFEDEE4-C2AB-485A-BEDE-49721CC670FC}" destId="{90CB247C-A37B-4FD4-8A55-7C8B2F7C1D86}" srcOrd="5" destOrd="0" presId="urn:microsoft.com/office/officeart/2005/8/layout/list1"/>
    <dgm:cxn modelId="{ACCA7BD3-387C-47F2-AB78-0F90F1804F2C}" type="presParOf" srcId="{0DFEDEE4-C2AB-485A-BEDE-49721CC670FC}" destId="{C9BDB3B2-B7E8-4021-A36C-4E86C0E7917D}" srcOrd="6" destOrd="0" presId="urn:microsoft.com/office/officeart/2005/8/layout/list1"/>
    <dgm:cxn modelId="{C3BC079B-8CCC-4CC4-B9C9-39F19F168219}" type="presParOf" srcId="{0DFEDEE4-C2AB-485A-BEDE-49721CC670FC}" destId="{B853CBA7-CBE9-4004-A26E-7C4F9FA1CC94}" srcOrd="7" destOrd="0" presId="urn:microsoft.com/office/officeart/2005/8/layout/list1"/>
    <dgm:cxn modelId="{A13C71CF-E56D-47A2-9D65-D68379B49947}" type="presParOf" srcId="{0DFEDEE4-C2AB-485A-BEDE-49721CC670FC}" destId="{02C06CA7-6D76-44F4-99B8-513D8643CFB0}" srcOrd="8" destOrd="0" presId="urn:microsoft.com/office/officeart/2005/8/layout/list1"/>
    <dgm:cxn modelId="{7A730FF6-882B-4C30-92D3-AFC1D25F3E01}" type="presParOf" srcId="{02C06CA7-6D76-44F4-99B8-513D8643CFB0}" destId="{9C5F9B7D-6EE3-43F3-93D4-8D8A605B82CC}" srcOrd="0" destOrd="0" presId="urn:microsoft.com/office/officeart/2005/8/layout/list1"/>
    <dgm:cxn modelId="{22C1BADF-BCC2-4DD3-BFF9-A729458A5AD0}" type="presParOf" srcId="{02C06CA7-6D76-44F4-99B8-513D8643CFB0}" destId="{2E669B69-B087-4349-B3C6-49BA367FE37E}" srcOrd="1" destOrd="0" presId="urn:microsoft.com/office/officeart/2005/8/layout/list1"/>
    <dgm:cxn modelId="{8C754B07-09F8-4CD9-AB05-5E7072311783}" type="presParOf" srcId="{0DFEDEE4-C2AB-485A-BEDE-49721CC670FC}" destId="{74DFD739-902E-4595-9A6D-503F4A48C08A}" srcOrd="9" destOrd="0" presId="urn:microsoft.com/office/officeart/2005/8/layout/list1"/>
    <dgm:cxn modelId="{F5A2721C-9A78-42E7-B35D-EDD39CCDF89B}" type="presParOf" srcId="{0DFEDEE4-C2AB-485A-BEDE-49721CC670FC}" destId="{429F14C8-2EE9-4705-8A85-2D19B7325529}" srcOrd="10" destOrd="0" presId="urn:microsoft.com/office/officeart/2005/8/layout/list1"/>
    <dgm:cxn modelId="{EB6C5CAB-2BE4-46AF-A2DF-10A1B3D9FBBD}" type="presParOf" srcId="{0DFEDEE4-C2AB-485A-BEDE-49721CC670FC}" destId="{C30C3F2F-779B-40E6-A013-07D7854CC416}" srcOrd="11" destOrd="0" presId="urn:microsoft.com/office/officeart/2005/8/layout/list1"/>
    <dgm:cxn modelId="{FFE5901D-FB1C-489F-B99C-3F435224AC53}" type="presParOf" srcId="{0DFEDEE4-C2AB-485A-BEDE-49721CC670FC}" destId="{084534A1-E6DA-4F5E-9F8C-AEC75110EF43}" srcOrd="12" destOrd="0" presId="urn:microsoft.com/office/officeart/2005/8/layout/list1"/>
    <dgm:cxn modelId="{522F42DC-CC19-4F35-92FD-1AF2BDF7830D}" type="presParOf" srcId="{084534A1-E6DA-4F5E-9F8C-AEC75110EF43}" destId="{00F32E8E-01D2-4386-918B-B69A9514C8C1}" srcOrd="0" destOrd="0" presId="urn:microsoft.com/office/officeart/2005/8/layout/list1"/>
    <dgm:cxn modelId="{0C0D021A-A766-4AB3-B23D-2258878B9C1A}" type="presParOf" srcId="{084534A1-E6DA-4F5E-9F8C-AEC75110EF43}" destId="{6A9F36FA-EF7D-42D6-9DED-B76B24F2C64E}" srcOrd="1" destOrd="0" presId="urn:microsoft.com/office/officeart/2005/8/layout/list1"/>
    <dgm:cxn modelId="{3537F1EE-56A2-4B60-B936-D9A2C69B5785}" type="presParOf" srcId="{0DFEDEE4-C2AB-485A-BEDE-49721CC670FC}" destId="{6E4E64B3-D674-4713-96CE-136EB15936E6}" srcOrd="13" destOrd="0" presId="urn:microsoft.com/office/officeart/2005/8/layout/list1"/>
    <dgm:cxn modelId="{CE579339-6E7F-410D-B954-84BDF301B207}" type="presParOf" srcId="{0DFEDEE4-C2AB-485A-BEDE-49721CC670FC}" destId="{60F10888-5CDA-4449-9C10-7F916487B196}" srcOrd="14" destOrd="0" presId="urn:microsoft.com/office/officeart/2005/8/layout/lis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350332-5D75-4629-AD7F-0D6AAEC5BBCD}">
      <dsp:nvSpPr>
        <dsp:cNvPr id="0" name=""/>
        <dsp:cNvSpPr/>
      </dsp:nvSpPr>
      <dsp:spPr>
        <a:xfrm>
          <a:off x="0" y="87930"/>
          <a:ext cx="5486400" cy="3603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l-GR" sz="2200" kern="1200" dirty="0" smtClean="0"/>
            <a:t>Οι ήρωες αυτών των ιστοριών ταξιδεύουν για πολλούς και διαφορετικούς λόγους: για να πάνε στον πόλεμο, για να παίξουν μουσική και να βγάλουν το ψωμί τους, για να μάθουν μια τέχνη, για να αποκτήσουν περιουσία, για να κάνουν εμπόριο, να δουν καινούρια μέρη, να γνωρίσουν το ταίρι τους, να βοηθήσουν κάποιον, να μάθουν κάτι, ή ακόμα και για να συναντήσουν τον ίδιο το Θεό. </a:t>
          </a:r>
          <a:endParaRPr lang="en-US" sz="2200" kern="1200" dirty="0"/>
        </a:p>
      </dsp:txBody>
      <dsp:txXfrm>
        <a:off x="0" y="87930"/>
        <a:ext cx="5486400" cy="36036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272432-227A-4705-A9D5-02E9359D6B05}">
      <dsp:nvSpPr>
        <dsp:cNvPr id="0" name=""/>
        <dsp:cNvSpPr/>
      </dsp:nvSpPr>
      <dsp:spPr>
        <a:xfrm>
          <a:off x="0" y="1283879"/>
          <a:ext cx="7162800"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2E826C-1659-4581-A49C-644153531839}">
      <dsp:nvSpPr>
        <dsp:cNvPr id="0" name=""/>
        <dsp:cNvSpPr/>
      </dsp:nvSpPr>
      <dsp:spPr>
        <a:xfrm>
          <a:off x="358140" y="959159"/>
          <a:ext cx="5013960"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lvl="0" algn="l" defTabSz="977900">
            <a:lnSpc>
              <a:spcPct val="90000"/>
            </a:lnSpc>
            <a:spcBef>
              <a:spcPct val="0"/>
            </a:spcBef>
            <a:spcAft>
              <a:spcPct val="35000"/>
            </a:spcAft>
          </a:pPr>
          <a:r>
            <a:rPr lang="el-GR" sz="2200" kern="1200" dirty="0" smtClean="0"/>
            <a:t>Πολιτισμικό Συγκείμενο</a:t>
          </a:r>
          <a:endParaRPr lang="el-GR" sz="2200" kern="1200" dirty="0"/>
        </a:p>
      </dsp:txBody>
      <dsp:txXfrm>
        <a:off x="358140" y="959159"/>
        <a:ext cx="5013960" cy="649440"/>
      </dsp:txXfrm>
    </dsp:sp>
    <dsp:sp modelId="{C9BDB3B2-B7E8-4021-A36C-4E86C0E7917D}">
      <dsp:nvSpPr>
        <dsp:cNvPr id="0" name=""/>
        <dsp:cNvSpPr/>
      </dsp:nvSpPr>
      <dsp:spPr>
        <a:xfrm>
          <a:off x="0" y="2281799"/>
          <a:ext cx="7162800"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9BD766-38FD-416C-8248-7EE5480AF42D}">
      <dsp:nvSpPr>
        <dsp:cNvPr id="0" name=""/>
        <dsp:cNvSpPr/>
      </dsp:nvSpPr>
      <dsp:spPr>
        <a:xfrm>
          <a:off x="358140" y="1957080"/>
          <a:ext cx="5013960"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lvl="0" algn="l" defTabSz="977900">
            <a:lnSpc>
              <a:spcPct val="90000"/>
            </a:lnSpc>
            <a:spcBef>
              <a:spcPct val="0"/>
            </a:spcBef>
            <a:spcAft>
              <a:spcPct val="35000"/>
            </a:spcAft>
          </a:pPr>
          <a:r>
            <a:rPr lang="el-GR" sz="2200" kern="1200" dirty="0" smtClean="0"/>
            <a:t>Παράδοση &amp; Σύγχρονη Πραγματικότητα </a:t>
          </a:r>
          <a:endParaRPr lang="el-GR" sz="2200" kern="1200" dirty="0"/>
        </a:p>
      </dsp:txBody>
      <dsp:txXfrm>
        <a:off x="358140" y="1957080"/>
        <a:ext cx="5013960" cy="649440"/>
      </dsp:txXfrm>
    </dsp:sp>
    <dsp:sp modelId="{429F14C8-2EE9-4705-8A85-2D19B7325529}">
      <dsp:nvSpPr>
        <dsp:cNvPr id="0" name=""/>
        <dsp:cNvSpPr/>
      </dsp:nvSpPr>
      <dsp:spPr>
        <a:xfrm>
          <a:off x="0" y="3279719"/>
          <a:ext cx="7162800"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669B69-B087-4349-B3C6-49BA367FE37E}">
      <dsp:nvSpPr>
        <dsp:cNvPr id="0" name=""/>
        <dsp:cNvSpPr/>
      </dsp:nvSpPr>
      <dsp:spPr>
        <a:xfrm>
          <a:off x="358140" y="2954999"/>
          <a:ext cx="5013960"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lvl="0" algn="l" defTabSz="977900">
            <a:lnSpc>
              <a:spcPct val="90000"/>
            </a:lnSpc>
            <a:spcBef>
              <a:spcPct val="0"/>
            </a:spcBef>
            <a:spcAft>
              <a:spcPct val="35000"/>
            </a:spcAft>
          </a:pPr>
          <a:r>
            <a:rPr lang="el-GR" sz="2200" kern="1200" dirty="0" smtClean="0"/>
            <a:t>Ιδεολογί α &amp; Πολιτική Ορθότητα</a:t>
          </a:r>
          <a:endParaRPr lang="el-GR" sz="2200" kern="1200" dirty="0"/>
        </a:p>
      </dsp:txBody>
      <dsp:txXfrm>
        <a:off x="358140" y="2954999"/>
        <a:ext cx="5013960" cy="649440"/>
      </dsp:txXfrm>
    </dsp:sp>
    <dsp:sp modelId="{60F10888-5CDA-4449-9C10-7F916487B196}">
      <dsp:nvSpPr>
        <dsp:cNvPr id="0" name=""/>
        <dsp:cNvSpPr/>
      </dsp:nvSpPr>
      <dsp:spPr>
        <a:xfrm>
          <a:off x="0" y="4277640"/>
          <a:ext cx="7162800"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9F36FA-EF7D-42D6-9DED-B76B24F2C64E}">
      <dsp:nvSpPr>
        <dsp:cNvPr id="0" name=""/>
        <dsp:cNvSpPr/>
      </dsp:nvSpPr>
      <dsp:spPr>
        <a:xfrm>
          <a:off x="358140" y="3952920"/>
          <a:ext cx="5013960"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lvl="0" algn="l" defTabSz="977900">
            <a:lnSpc>
              <a:spcPct val="90000"/>
            </a:lnSpc>
            <a:spcBef>
              <a:spcPct val="0"/>
            </a:spcBef>
            <a:spcAft>
              <a:spcPct val="35000"/>
            </a:spcAft>
          </a:pPr>
          <a:r>
            <a:rPr lang="el-GR" sz="2200" kern="1200" dirty="0" smtClean="0"/>
            <a:t>Συγκριτική Προσέγγιση</a:t>
          </a:r>
          <a:endParaRPr lang="el-GR" sz="2200" kern="1200" dirty="0"/>
        </a:p>
      </dsp:txBody>
      <dsp:txXfrm>
        <a:off x="358140" y="3952920"/>
        <a:ext cx="5013960" cy="6494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388B15-216B-46C7-B37B-E2C5AC8C3DA9}" type="datetimeFigureOut">
              <a:rPr lang="en-US" smtClean="0"/>
              <a:pPr/>
              <a:t>10/5/2012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B5578-F81D-4209-82AE-00DBAA2DE8BC}" type="slidenum">
              <a:rPr lang="en-US" smtClean="0"/>
              <a:pPr/>
              <a:t>‹#›</a:t>
            </a:fld>
            <a:endParaRPr lang="en-US"/>
          </a:p>
        </p:txBody>
      </p:sp>
    </p:spTree>
    <p:extLst>
      <p:ext uri="{BB962C8B-B14F-4D97-AF65-F5344CB8AC3E}">
        <p14:creationId xmlns:p14="http://schemas.microsoft.com/office/powerpoint/2010/main" xmlns="" val="1920988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388B15-216B-46C7-B37B-E2C5AC8C3DA9}" type="datetimeFigureOut">
              <a:rPr lang="en-US" smtClean="0"/>
              <a:pPr/>
              <a:t>10/5/2012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B5578-F81D-4209-82AE-00DBAA2DE8BC}" type="slidenum">
              <a:rPr lang="en-US" smtClean="0"/>
              <a:pPr/>
              <a:t>‹#›</a:t>
            </a:fld>
            <a:endParaRPr lang="en-US"/>
          </a:p>
        </p:txBody>
      </p:sp>
    </p:spTree>
    <p:extLst>
      <p:ext uri="{BB962C8B-B14F-4D97-AF65-F5344CB8AC3E}">
        <p14:creationId xmlns:p14="http://schemas.microsoft.com/office/powerpoint/2010/main" xmlns="" val="3128299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388B15-216B-46C7-B37B-E2C5AC8C3DA9}" type="datetimeFigureOut">
              <a:rPr lang="en-US" smtClean="0"/>
              <a:pPr/>
              <a:t>10/5/2012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B5578-F81D-4209-82AE-00DBAA2DE8BC}" type="slidenum">
              <a:rPr lang="en-US" smtClean="0"/>
              <a:pPr/>
              <a:t>‹#›</a:t>
            </a:fld>
            <a:endParaRPr lang="en-US"/>
          </a:p>
        </p:txBody>
      </p:sp>
    </p:spTree>
    <p:extLst>
      <p:ext uri="{BB962C8B-B14F-4D97-AF65-F5344CB8AC3E}">
        <p14:creationId xmlns:p14="http://schemas.microsoft.com/office/powerpoint/2010/main" xmlns="" val="3860620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388B15-216B-46C7-B37B-E2C5AC8C3DA9}" type="datetimeFigureOut">
              <a:rPr lang="en-US" smtClean="0"/>
              <a:pPr/>
              <a:t>10/5/2012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B5578-F81D-4209-82AE-00DBAA2DE8BC}" type="slidenum">
              <a:rPr lang="en-US" smtClean="0"/>
              <a:pPr/>
              <a:t>‹#›</a:t>
            </a:fld>
            <a:endParaRPr lang="en-US"/>
          </a:p>
        </p:txBody>
      </p:sp>
    </p:spTree>
    <p:extLst>
      <p:ext uri="{BB962C8B-B14F-4D97-AF65-F5344CB8AC3E}">
        <p14:creationId xmlns:p14="http://schemas.microsoft.com/office/powerpoint/2010/main" xmlns="" val="1515589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88B15-216B-46C7-B37B-E2C5AC8C3DA9}" type="datetimeFigureOut">
              <a:rPr lang="en-US" smtClean="0"/>
              <a:pPr/>
              <a:t>10/5/2012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B5578-F81D-4209-82AE-00DBAA2DE8BC}" type="slidenum">
              <a:rPr lang="en-US" smtClean="0"/>
              <a:pPr/>
              <a:t>‹#›</a:t>
            </a:fld>
            <a:endParaRPr lang="en-US"/>
          </a:p>
        </p:txBody>
      </p:sp>
    </p:spTree>
    <p:extLst>
      <p:ext uri="{BB962C8B-B14F-4D97-AF65-F5344CB8AC3E}">
        <p14:creationId xmlns:p14="http://schemas.microsoft.com/office/powerpoint/2010/main" xmlns="" val="3384491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388B15-216B-46C7-B37B-E2C5AC8C3DA9}" type="datetimeFigureOut">
              <a:rPr lang="en-US" smtClean="0"/>
              <a:pPr/>
              <a:t>10/5/2012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B5578-F81D-4209-82AE-00DBAA2DE8BC}" type="slidenum">
              <a:rPr lang="en-US" smtClean="0"/>
              <a:pPr/>
              <a:t>‹#›</a:t>
            </a:fld>
            <a:endParaRPr lang="en-US"/>
          </a:p>
        </p:txBody>
      </p:sp>
    </p:spTree>
    <p:extLst>
      <p:ext uri="{BB962C8B-B14F-4D97-AF65-F5344CB8AC3E}">
        <p14:creationId xmlns:p14="http://schemas.microsoft.com/office/powerpoint/2010/main" xmlns="" val="399328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388B15-216B-46C7-B37B-E2C5AC8C3DA9}" type="datetimeFigureOut">
              <a:rPr lang="en-US" smtClean="0"/>
              <a:pPr/>
              <a:t>10/5/2012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8B5578-F81D-4209-82AE-00DBAA2DE8BC}" type="slidenum">
              <a:rPr lang="en-US" smtClean="0"/>
              <a:pPr/>
              <a:t>‹#›</a:t>
            </a:fld>
            <a:endParaRPr lang="en-US"/>
          </a:p>
        </p:txBody>
      </p:sp>
    </p:spTree>
    <p:extLst>
      <p:ext uri="{BB962C8B-B14F-4D97-AF65-F5344CB8AC3E}">
        <p14:creationId xmlns:p14="http://schemas.microsoft.com/office/powerpoint/2010/main" xmlns="" val="2498221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388B15-216B-46C7-B37B-E2C5AC8C3DA9}" type="datetimeFigureOut">
              <a:rPr lang="en-US" smtClean="0"/>
              <a:pPr/>
              <a:t>10/5/2012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8B5578-F81D-4209-82AE-00DBAA2DE8BC}" type="slidenum">
              <a:rPr lang="en-US" smtClean="0"/>
              <a:pPr/>
              <a:t>‹#›</a:t>
            </a:fld>
            <a:endParaRPr lang="en-US"/>
          </a:p>
        </p:txBody>
      </p:sp>
    </p:spTree>
    <p:extLst>
      <p:ext uri="{BB962C8B-B14F-4D97-AF65-F5344CB8AC3E}">
        <p14:creationId xmlns:p14="http://schemas.microsoft.com/office/powerpoint/2010/main" xmlns="" val="318715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388B15-216B-46C7-B37B-E2C5AC8C3DA9}" type="datetimeFigureOut">
              <a:rPr lang="en-US" smtClean="0"/>
              <a:pPr/>
              <a:t>10/5/2012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8B5578-F81D-4209-82AE-00DBAA2DE8BC}" type="slidenum">
              <a:rPr lang="en-US" smtClean="0"/>
              <a:pPr/>
              <a:t>‹#›</a:t>
            </a:fld>
            <a:endParaRPr lang="en-US"/>
          </a:p>
        </p:txBody>
      </p:sp>
    </p:spTree>
    <p:extLst>
      <p:ext uri="{BB962C8B-B14F-4D97-AF65-F5344CB8AC3E}">
        <p14:creationId xmlns:p14="http://schemas.microsoft.com/office/powerpoint/2010/main" xmlns="" val="2901137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388B15-216B-46C7-B37B-E2C5AC8C3DA9}" type="datetimeFigureOut">
              <a:rPr lang="en-US" smtClean="0"/>
              <a:pPr/>
              <a:t>10/5/2012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B5578-F81D-4209-82AE-00DBAA2DE8BC}" type="slidenum">
              <a:rPr lang="en-US" smtClean="0"/>
              <a:pPr/>
              <a:t>‹#›</a:t>
            </a:fld>
            <a:endParaRPr lang="en-US"/>
          </a:p>
        </p:txBody>
      </p:sp>
    </p:spTree>
    <p:extLst>
      <p:ext uri="{BB962C8B-B14F-4D97-AF65-F5344CB8AC3E}">
        <p14:creationId xmlns:p14="http://schemas.microsoft.com/office/powerpoint/2010/main" xmlns="" val="1969033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388B15-216B-46C7-B37B-E2C5AC8C3DA9}" type="datetimeFigureOut">
              <a:rPr lang="en-US" smtClean="0"/>
              <a:pPr/>
              <a:t>10/5/2012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B5578-F81D-4209-82AE-00DBAA2DE8BC}" type="slidenum">
              <a:rPr lang="en-US" smtClean="0"/>
              <a:pPr/>
              <a:t>‹#›</a:t>
            </a:fld>
            <a:endParaRPr lang="en-US"/>
          </a:p>
        </p:txBody>
      </p:sp>
    </p:spTree>
    <p:extLst>
      <p:ext uri="{BB962C8B-B14F-4D97-AF65-F5344CB8AC3E}">
        <p14:creationId xmlns:p14="http://schemas.microsoft.com/office/powerpoint/2010/main" xmlns="" val="4253336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388B15-216B-46C7-B37B-E2C5AC8C3DA9}" type="datetimeFigureOut">
              <a:rPr lang="en-US" smtClean="0"/>
              <a:pPr/>
              <a:t>10/5/2012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B5578-F81D-4209-82AE-00DBAA2DE8BC}" type="slidenum">
              <a:rPr lang="en-US" smtClean="0"/>
              <a:pPr/>
              <a:t>‹#›</a:t>
            </a:fld>
            <a:endParaRPr lang="en-US"/>
          </a:p>
        </p:txBody>
      </p:sp>
    </p:spTree>
    <p:extLst>
      <p:ext uri="{BB962C8B-B14F-4D97-AF65-F5344CB8AC3E}">
        <p14:creationId xmlns:p14="http://schemas.microsoft.com/office/powerpoint/2010/main" xmlns="" val="2328635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eumof.unic.ac.cy/"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eumof.unic.ac.cy/"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eumof.unic.ac.cy/"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EUMOF_actual_project\Dissemination\IBBY_Congress_2012\ibby poster 2012 FINA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152400"/>
            <a:ext cx="7162800" cy="7162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71739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6713" t="25014" b="32767"/>
          <a:stretch/>
        </p:blipFill>
        <p:spPr bwMode="auto">
          <a:xfrm>
            <a:off x="0" y="30335"/>
            <a:ext cx="9144000" cy="6827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4709" t="12599" r="29829" b="6439"/>
          <a:stretch/>
        </p:blipFill>
        <p:spPr bwMode="auto">
          <a:xfrm>
            <a:off x="2667000" y="228600"/>
            <a:ext cx="5915231" cy="59224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83914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6713" t="25014" b="32767"/>
          <a:stretch/>
        </p:blipFill>
        <p:spPr bwMode="auto">
          <a:xfrm>
            <a:off x="0" y="30335"/>
            <a:ext cx="9144000" cy="6827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4318" t="12500" r="28667" b="6250"/>
          <a:stretch/>
        </p:blipFill>
        <p:spPr bwMode="auto">
          <a:xfrm>
            <a:off x="2735942" y="304800"/>
            <a:ext cx="6117113" cy="594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83914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6713" t="25014" b="32767"/>
          <a:stretch/>
        </p:blipFill>
        <p:spPr bwMode="auto">
          <a:xfrm>
            <a:off x="0" y="30335"/>
            <a:ext cx="9144000" cy="6827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9896" t="12699" r="28718" b="43651"/>
          <a:stretch/>
        </p:blipFill>
        <p:spPr bwMode="auto">
          <a:xfrm>
            <a:off x="2438400" y="928914"/>
            <a:ext cx="6529070" cy="38716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1880525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6713" t="25014" b="32767"/>
          <a:stretch/>
        </p:blipFill>
        <p:spPr bwMode="auto">
          <a:xfrm>
            <a:off x="0" y="30335"/>
            <a:ext cx="9144000" cy="6827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a:xfrm>
            <a:off x="2590800" y="1600200"/>
            <a:ext cx="6096000" cy="5029200"/>
          </a:xfrm>
        </p:spPr>
        <p:txBody>
          <a:bodyPr>
            <a:normAutofit/>
          </a:bodyPr>
          <a:lstStyle/>
          <a:p>
            <a:endParaRPr lang="el-GR" sz="1200" dirty="0" smtClean="0"/>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6478" t="17063" r="33849" b="32143"/>
          <a:stretch/>
        </p:blipFill>
        <p:spPr bwMode="auto">
          <a:xfrm>
            <a:off x="2682817" y="381000"/>
            <a:ext cx="5938242" cy="571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1617859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PETROS~1\AppData\Local\Temp\Rar$DI25.304\varsovia1 cop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52400"/>
            <a:ext cx="8308703" cy="58674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3430451" y="6281034"/>
            <a:ext cx="23622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dirty="0" smtClean="0">
                <a:solidFill>
                  <a:prstClr val="black"/>
                </a:solidFill>
              </a:rPr>
              <a:t>Φρίξος Μιχαηλίδης</a:t>
            </a:r>
            <a:endParaRPr lang="en-US" dirty="0">
              <a:solidFill>
                <a:prstClr val="black"/>
              </a:solidFill>
            </a:endParaRPr>
          </a:p>
        </p:txBody>
      </p:sp>
    </p:spTree>
    <p:extLst>
      <p:ext uri="{BB962C8B-B14F-4D97-AF65-F5344CB8AC3E}">
        <p14:creationId xmlns:p14="http://schemas.microsoft.com/office/powerpoint/2010/main" xmlns="" val="1358639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6713" t="25014" b="32767"/>
          <a:stretch/>
        </p:blipFill>
        <p:spPr bwMode="auto">
          <a:xfrm>
            <a:off x="0" y="30335"/>
            <a:ext cx="9144000" cy="6827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Content Placeholder 5"/>
          <p:cNvSpPr>
            <a:spLocks noGrp="1"/>
          </p:cNvSpPr>
          <p:nvPr>
            <p:ph idx="1"/>
          </p:nvPr>
        </p:nvSpPr>
        <p:spPr>
          <a:xfrm>
            <a:off x="2514600" y="30335"/>
            <a:ext cx="6553200" cy="6827665"/>
          </a:xfrm>
        </p:spPr>
        <p:txBody>
          <a:bodyPr>
            <a:normAutofit/>
          </a:bodyPr>
          <a:lstStyle/>
          <a:p>
            <a:pPr marL="0" indent="0">
              <a:lnSpc>
                <a:spcPct val="150000"/>
              </a:lnSpc>
              <a:spcBef>
                <a:spcPts val="0"/>
              </a:spcBef>
              <a:buNone/>
              <a:tabLst>
                <a:tab pos="457200" algn="l"/>
              </a:tabLst>
            </a:pPr>
            <a:endParaRPr lang="el-GR" sz="1600" dirty="0" smtClean="0"/>
          </a:p>
          <a:p>
            <a:pPr marL="0" indent="0">
              <a:lnSpc>
                <a:spcPct val="150000"/>
              </a:lnSpc>
              <a:spcBef>
                <a:spcPts val="0"/>
              </a:spcBef>
              <a:buNone/>
              <a:tabLst>
                <a:tab pos="457200" algn="l"/>
              </a:tabLst>
            </a:pPr>
            <a:endParaRPr lang="el-GR" sz="1600" dirty="0"/>
          </a:p>
          <a:p>
            <a:pPr marL="0" indent="0">
              <a:lnSpc>
                <a:spcPct val="150000"/>
              </a:lnSpc>
              <a:spcBef>
                <a:spcPts val="0"/>
              </a:spcBef>
              <a:buNone/>
              <a:tabLst>
                <a:tab pos="457200" algn="l"/>
              </a:tabLst>
            </a:pPr>
            <a:r>
              <a:rPr lang="el-GR" sz="1600" dirty="0" smtClean="0"/>
              <a:t>Μια </a:t>
            </a:r>
            <a:r>
              <a:rPr lang="el-GR" sz="1600" dirty="0"/>
              <a:t>φορά  κι έναν καιρό ζούσε ένας φτωχός γεωργός που είχε τρεις γιους. Μια μέρα τους είπε: «Τα χωράφια μας είναι πολύ μικρά για να μας ζήσουν όλους. Τώρα πια μεγαλώσατε κι είστε αρκετά μεγάλοι για να πάτε να μάθετε μια τέχνη</a:t>
            </a:r>
            <a:r>
              <a:rPr lang="el-GR" sz="1600" dirty="0" smtClean="0"/>
              <a:t>»…</a:t>
            </a:r>
            <a:endParaRPr lang="el-GR" sz="1600" dirty="0" smtClean="0"/>
          </a:p>
          <a:p>
            <a:pPr marL="0" indent="0">
              <a:lnSpc>
                <a:spcPct val="150000"/>
              </a:lnSpc>
              <a:spcBef>
                <a:spcPts val="0"/>
              </a:spcBef>
              <a:buNone/>
              <a:tabLst>
                <a:tab pos="457200" algn="l"/>
              </a:tabLst>
            </a:pPr>
            <a:endParaRPr lang="el-GR" sz="1600" dirty="0">
              <a:ea typeface="Times New Roman"/>
              <a:cs typeface="Times New Roman"/>
            </a:endParaRPr>
          </a:p>
          <a:p>
            <a:pPr marL="0" indent="0">
              <a:lnSpc>
                <a:spcPct val="150000"/>
              </a:lnSpc>
              <a:spcBef>
                <a:spcPts val="0"/>
              </a:spcBef>
              <a:buNone/>
              <a:tabLst>
                <a:tab pos="457200" algn="l"/>
              </a:tabLst>
            </a:pPr>
            <a:r>
              <a:rPr lang="el-GR" sz="1600" dirty="0"/>
              <a:t>Μια φορά κι έναν καιρό ήταν ένας άγνωστος, ένας ξεχωριστός κύριος από την Ιταλία, ο οποίος έκανε μια σύντομη στάση για να ξεκουραστεί στο σπίτι ενός βοσκού στη Βόρεια Στίρια, στην </a:t>
            </a:r>
            <a:r>
              <a:rPr lang="el-GR" sz="1600" dirty="0" smtClean="0"/>
              <a:t>Αυστρία… </a:t>
            </a:r>
            <a:endParaRPr lang="el-GR" sz="1600" dirty="0" smtClean="0"/>
          </a:p>
          <a:p>
            <a:pPr marL="0" indent="0">
              <a:lnSpc>
                <a:spcPct val="150000"/>
              </a:lnSpc>
              <a:spcBef>
                <a:spcPts val="0"/>
              </a:spcBef>
              <a:buNone/>
              <a:tabLst>
                <a:tab pos="457200" algn="l"/>
              </a:tabLst>
            </a:pPr>
            <a:endParaRPr lang="el-GR" sz="1600" dirty="0">
              <a:ea typeface="Times New Roman"/>
              <a:cs typeface="Times New Roman"/>
            </a:endParaRPr>
          </a:p>
          <a:p>
            <a:pPr marL="0" indent="0">
              <a:lnSpc>
                <a:spcPct val="150000"/>
              </a:lnSpc>
              <a:spcBef>
                <a:spcPts val="0"/>
              </a:spcBef>
              <a:buNone/>
              <a:tabLst>
                <a:tab pos="457200" algn="l"/>
              </a:tabLst>
            </a:pPr>
            <a:r>
              <a:rPr lang="el-GR" sz="1600" dirty="0"/>
              <a:t>Μια φορά κι έναν καιρό ήταν ένας δυνατός άντρας με ηλιοκαμένο πρόσωπο κι ένα μπαστούνι στο χέρι του. Περπατούσε κατά μήκος της πεδιάδας του </a:t>
            </a:r>
            <a:r>
              <a:rPr lang="el-GR" sz="1600" dirty="0" err="1"/>
              <a:t>Λέιμπνιτζ</a:t>
            </a:r>
            <a:r>
              <a:rPr lang="el-GR" sz="1600" dirty="0"/>
              <a:t>. Είχε αφήσει την αγαπημένη του μητέρα και την αδερφή του, με σκοπό να πολεμήσει ενάντια στον τουρκικό </a:t>
            </a:r>
            <a:r>
              <a:rPr lang="el-GR" sz="1600" dirty="0" smtClean="0"/>
              <a:t>στρατό… </a:t>
            </a:r>
            <a:endParaRPr lang="el-GR" sz="1600" dirty="0" smtClean="0"/>
          </a:p>
          <a:p>
            <a:pPr marL="0" indent="0">
              <a:lnSpc>
                <a:spcPct val="150000"/>
              </a:lnSpc>
              <a:spcBef>
                <a:spcPts val="0"/>
              </a:spcBef>
              <a:buNone/>
              <a:tabLst>
                <a:tab pos="457200" algn="l"/>
              </a:tabLst>
            </a:pPr>
            <a:endParaRPr lang="el-GR" sz="1600" dirty="0">
              <a:ea typeface="Times New Roman"/>
              <a:cs typeface="Times New Roman"/>
            </a:endParaRPr>
          </a:p>
        </p:txBody>
      </p:sp>
    </p:spTree>
    <p:extLst>
      <p:ext uri="{BB962C8B-B14F-4D97-AF65-F5344CB8AC3E}">
        <p14:creationId xmlns:p14="http://schemas.microsoft.com/office/powerpoint/2010/main" xmlns="" val="28773114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6713" t="25014" b="32767"/>
          <a:stretch/>
        </p:blipFill>
        <p:spPr bwMode="auto">
          <a:xfrm>
            <a:off x="0" y="30335"/>
            <a:ext cx="9144000" cy="6827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Content Placeholder 5"/>
          <p:cNvSpPr>
            <a:spLocks noGrp="1"/>
          </p:cNvSpPr>
          <p:nvPr>
            <p:ph idx="1"/>
          </p:nvPr>
        </p:nvSpPr>
        <p:spPr>
          <a:xfrm>
            <a:off x="2583873" y="0"/>
            <a:ext cx="6553200" cy="6827665"/>
          </a:xfrm>
        </p:spPr>
        <p:txBody>
          <a:bodyPr>
            <a:normAutofit lnSpcReduction="10000"/>
          </a:bodyPr>
          <a:lstStyle/>
          <a:p>
            <a:pPr marL="0" indent="0">
              <a:lnSpc>
                <a:spcPct val="150000"/>
              </a:lnSpc>
              <a:spcBef>
                <a:spcPts val="0"/>
              </a:spcBef>
              <a:buNone/>
              <a:tabLst>
                <a:tab pos="457200" algn="l"/>
              </a:tabLst>
            </a:pPr>
            <a:endParaRPr lang="el-GR" sz="1600" dirty="0" smtClean="0"/>
          </a:p>
          <a:p>
            <a:pPr marL="0" indent="0">
              <a:lnSpc>
                <a:spcPct val="150000"/>
              </a:lnSpc>
              <a:spcBef>
                <a:spcPts val="0"/>
              </a:spcBef>
              <a:buNone/>
              <a:tabLst>
                <a:tab pos="457200" algn="l"/>
              </a:tabLst>
            </a:pPr>
            <a:r>
              <a:rPr lang="el-GR" sz="1600" dirty="0" smtClean="0"/>
              <a:t>Μια φτωχή χήρα ήθελε να αφήσει όλη την περιουσία της σε ένα από τους τρεις γιους της, αφού ήταν πολύ μικρή για να μοιραστεί στα τρία. Αγαπούσε όμως όλα τα παιδιά της το ίδιο και δεν ήθελε να διαλέξει τον ένα από τους τρεις. Έδωσε στον καθένα από ένα κουβάρι λινάρι (φυτό που χρησιμοποιείται στο μπλέξιμο) και τους είπε: «Όποιος φέρει πίσω το πιο όμορφο νήμα, θα πάρει το σπίτι και την περιουσία μου». Τα τρία αδέρφια έφυγαν και αποφάσισαν να γυρίσουν τον κόσμο </a:t>
            </a:r>
            <a:r>
              <a:rPr lang="el-GR" sz="1600" dirty="0" smtClean="0"/>
              <a:t>όλο…</a:t>
            </a:r>
            <a:endParaRPr lang="en-US" sz="1600" dirty="0" smtClean="0"/>
          </a:p>
          <a:p>
            <a:pPr marL="0" indent="0">
              <a:lnSpc>
                <a:spcPct val="150000"/>
              </a:lnSpc>
              <a:spcBef>
                <a:spcPts val="0"/>
              </a:spcBef>
              <a:buNone/>
              <a:tabLst>
                <a:tab pos="457200" algn="l"/>
              </a:tabLst>
            </a:pPr>
            <a:endParaRPr lang="en-US" sz="1600" dirty="0" smtClean="0">
              <a:ea typeface="Times New Roman"/>
              <a:cs typeface="Times New Roman"/>
            </a:endParaRPr>
          </a:p>
          <a:p>
            <a:pPr marL="0" indent="0">
              <a:lnSpc>
                <a:spcPct val="150000"/>
              </a:lnSpc>
              <a:spcBef>
                <a:spcPts val="0"/>
              </a:spcBef>
              <a:buNone/>
              <a:tabLst>
                <a:tab pos="457200" algn="l"/>
              </a:tabLst>
            </a:pPr>
            <a:r>
              <a:rPr lang="el-GR" sz="1600" dirty="0" smtClean="0"/>
              <a:t>Μια </a:t>
            </a:r>
            <a:r>
              <a:rPr lang="el-GR" sz="1600" dirty="0"/>
              <a:t>φορά κι έναν καιρό ήταν ένας ηλικιωμένος μουσικός. Ταξίδευε σε όλο τον κόσμο και έπαιζε μουσική με το βιολί του. Έτσι έβγαζε λεφτά για να ζήσει. Μια μέρα βρέθηκε έξω από ένα ξωκλήσι και, καθώς είχε καλή διάθεση, μπήκε μέσα και άρχισε να παίζει μουσική και να τραγουδά όσο πιο καλά μπορούσε για να δοξάσει </a:t>
            </a:r>
            <a:r>
              <a:rPr lang="el-GR" sz="1600" dirty="0" smtClean="0"/>
              <a:t>το </a:t>
            </a:r>
            <a:r>
              <a:rPr lang="el-GR" sz="1600" dirty="0" smtClean="0"/>
              <a:t>Θεό…</a:t>
            </a:r>
            <a:endParaRPr lang="el-GR" sz="1600" dirty="0" smtClean="0"/>
          </a:p>
          <a:p>
            <a:pPr marL="0" indent="0">
              <a:lnSpc>
                <a:spcPct val="150000"/>
              </a:lnSpc>
              <a:spcBef>
                <a:spcPts val="0"/>
              </a:spcBef>
              <a:buNone/>
              <a:tabLst>
                <a:tab pos="457200" algn="l"/>
              </a:tabLst>
            </a:pPr>
            <a:endParaRPr lang="el-GR" sz="1600" dirty="0">
              <a:ea typeface="Times New Roman"/>
              <a:cs typeface="Times New Roman"/>
            </a:endParaRPr>
          </a:p>
          <a:p>
            <a:pPr marL="0" indent="0">
              <a:lnSpc>
                <a:spcPct val="150000"/>
              </a:lnSpc>
              <a:spcBef>
                <a:spcPts val="0"/>
              </a:spcBef>
              <a:buNone/>
              <a:tabLst>
                <a:tab pos="457200" algn="l"/>
              </a:tabLst>
            </a:pPr>
            <a:r>
              <a:rPr lang="el-GR" sz="1600" dirty="0" smtClean="0">
                <a:ea typeface="Times New Roman"/>
                <a:cs typeface="Times New Roman"/>
              </a:rPr>
              <a:t>Κάποτε ζούσε μια φτωχή χήρα με τον γιο της τον Χανς σε ένα δάσος. Αλλά ο γιος της ονειρευόταν να γνωρίσει τον κόσμο. Η μητέρα του δεν μπορούσε να τον σταματήσει και έτσι ο γιος έφυγε από το σπίτι. Καθώς περπατούσε μέσα στο δάσος, ξαφνικά άκουσε ένα φοβερό </a:t>
            </a:r>
            <a:r>
              <a:rPr lang="el-GR" sz="1600" dirty="0" smtClean="0">
                <a:ea typeface="Times New Roman"/>
                <a:cs typeface="Times New Roman"/>
              </a:rPr>
              <a:t>ουρλιαχτό…</a:t>
            </a:r>
            <a:endParaRPr lang="el-GR" sz="1600" dirty="0" smtClean="0">
              <a:ea typeface="Times New Roman"/>
              <a:cs typeface="Times New Roman"/>
            </a:endParaRPr>
          </a:p>
          <a:p>
            <a:pPr marL="0" indent="0">
              <a:lnSpc>
                <a:spcPct val="150000"/>
              </a:lnSpc>
              <a:spcBef>
                <a:spcPts val="0"/>
              </a:spcBef>
              <a:buNone/>
              <a:tabLst>
                <a:tab pos="457200" algn="l"/>
              </a:tabLst>
            </a:pPr>
            <a:endParaRPr lang="el-GR" sz="1600" dirty="0">
              <a:ea typeface="Times New Roman"/>
              <a:cs typeface="Times New Roman"/>
            </a:endParaRPr>
          </a:p>
          <a:p>
            <a:pPr marL="0" indent="0">
              <a:lnSpc>
                <a:spcPct val="150000"/>
              </a:lnSpc>
              <a:spcBef>
                <a:spcPts val="0"/>
              </a:spcBef>
              <a:buNone/>
              <a:tabLst>
                <a:tab pos="457200" algn="l"/>
              </a:tabLst>
            </a:pPr>
            <a:endParaRPr lang="en-US" sz="1600" dirty="0">
              <a:ea typeface="Times New Roman"/>
              <a:cs typeface="Times New Roman"/>
            </a:endParaRPr>
          </a:p>
        </p:txBody>
      </p:sp>
    </p:spTree>
    <p:extLst>
      <p:ext uri="{BB962C8B-B14F-4D97-AF65-F5344CB8AC3E}">
        <p14:creationId xmlns:p14="http://schemas.microsoft.com/office/powerpoint/2010/main" xmlns="" val="333637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6713" t="25014" b="32767"/>
          <a:stretch/>
        </p:blipFill>
        <p:spPr bwMode="auto">
          <a:xfrm>
            <a:off x="0" y="-15335"/>
            <a:ext cx="9144000" cy="6827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3" name="Diagram 2"/>
          <p:cNvGraphicFramePr/>
          <p:nvPr>
            <p:extLst>
              <p:ext uri="{D42A27DB-BD31-4B8C-83A1-F6EECF244321}">
                <p14:modId xmlns:p14="http://schemas.microsoft.com/office/powerpoint/2010/main" xmlns="" val="2729077103"/>
              </p:ext>
            </p:extLst>
          </p:nvPr>
        </p:nvGraphicFramePr>
        <p:xfrm>
          <a:off x="2895600" y="685800"/>
          <a:ext cx="5486400" cy="3779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2895600" y="4765964"/>
            <a:ext cx="5334000" cy="163121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l-GR" sz="2000" dirty="0" smtClean="0"/>
              <a:t>Τα παιδιά συγκρίνουν τις ιστορίες μεταξύ τους, </a:t>
            </a:r>
          </a:p>
          <a:p>
            <a:r>
              <a:rPr lang="el-GR" sz="2000" dirty="0" smtClean="0"/>
              <a:t>διερευνούν το πώς και το γιατί </a:t>
            </a:r>
          </a:p>
          <a:p>
            <a:r>
              <a:rPr lang="el-GR" sz="2000" dirty="0" smtClean="0"/>
              <a:t>ταξιδεύει ο κάθε χαρακτήρας, </a:t>
            </a:r>
          </a:p>
          <a:p>
            <a:r>
              <a:rPr lang="el-GR" sz="2000" dirty="0" smtClean="0"/>
              <a:t>αλλά και το πώς αντιδρά </a:t>
            </a:r>
          </a:p>
          <a:p>
            <a:r>
              <a:rPr lang="el-GR" sz="2000" dirty="0" smtClean="0"/>
              <a:t>όταν έρχεται σε επαφή με το διαφορετικό</a:t>
            </a:r>
            <a:endParaRPr lang="en-US" sz="2000" dirty="0"/>
          </a:p>
        </p:txBody>
      </p:sp>
    </p:spTree>
    <p:extLst>
      <p:ext uri="{BB962C8B-B14F-4D97-AF65-F5344CB8AC3E}">
        <p14:creationId xmlns:p14="http://schemas.microsoft.com/office/powerpoint/2010/main" xmlns="" val="17839146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6713" t="25014" b="32767"/>
          <a:stretch/>
        </p:blipFill>
        <p:spPr bwMode="auto">
          <a:xfrm>
            <a:off x="20782" y="0"/>
            <a:ext cx="9144000" cy="6827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7106" t="23768" r="29555" b="8050"/>
          <a:stretch/>
        </p:blipFill>
        <p:spPr bwMode="auto">
          <a:xfrm>
            <a:off x="2667000" y="662867"/>
            <a:ext cx="6142456" cy="54331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rot="20752487">
            <a:off x="406989" y="496894"/>
            <a:ext cx="2001593"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l-GR" dirty="0" smtClean="0"/>
              <a:t>Διαφορετικότητα</a:t>
            </a:r>
            <a:endParaRPr lang="en-US" dirty="0"/>
          </a:p>
        </p:txBody>
      </p:sp>
    </p:spTree>
    <p:extLst>
      <p:ext uri="{BB962C8B-B14F-4D97-AF65-F5344CB8AC3E}">
        <p14:creationId xmlns:p14="http://schemas.microsoft.com/office/powerpoint/2010/main" xmlns="" val="17839146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6713" t="25014" b="32767"/>
          <a:stretch/>
        </p:blipFill>
        <p:spPr bwMode="auto">
          <a:xfrm>
            <a:off x="0" y="-15335"/>
            <a:ext cx="9144000" cy="6827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3" name="Diagram 2"/>
          <p:cNvGraphicFramePr/>
          <p:nvPr>
            <p:extLst>
              <p:ext uri="{D42A27DB-BD31-4B8C-83A1-F6EECF244321}">
                <p14:modId xmlns:p14="http://schemas.microsoft.com/office/powerpoint/2010/main" xmlns="" val="2729077103"/>
              </p:ext>
            </p:extLst>
          </p:nvPr>
        </p:nvGraphicFramePr>
        <p:xfrm>
          <a:off x="2895600" y="685800"/>
          <a:ext cx="5486400" cy="3779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1524000" y="533400"/>
          <a:ext cx="7162800" cy="5791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1783914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PETROS~1\AppData\Local\Temp\Rar$DI11.568\vasilis cop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00367"/>
            <a:ext cx="9144000" cy="64572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315386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6713" t="25014" b="32767"/>
          <a:stretch/>
        </p:blipFill>
        <p:spPr bwMode="auto">
          <a:xfrm>
            <a:off x="0" y="30335"/>
            <a:ext cx="9144000" cy="6827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Content Placeholder 5"/>
          <p:cNvSpPr>
            <a:spLocks noGrp="1"/>
          </p:cNvSpPr>
          <p:nvPr>
            <p:ph idx="1"/>
          </p:nvPr>
        </p:nvSpPr>
        <p:spPr>
          <a:xfrm>
            <a:off x="2590800" y="30335"/>
            <a:ext cx="6096000" cy="6599065"/>
          </a:xfrm>
        </p:spPr>
        <p:txBody>
          <a:bodyPr>
            <a:normAutofit fontScale="85000" lnSpcReduction="10000"/>
          </a:bodyPr>
          <a:lstStyle/>
          <a:p>
            <a:pPr lvl="0">
              <a:lnSpc>
                <a:spcPct val="150000"/>
              </a:lnSpc>
              <a:spcBef>
                <a:spcPts val="0"/>
              </a:spcBef>
              <a:buFont typeface="+mj-lt"/>
              <a:buAutoNum type="arabicPeriod"/>
              <a:tabLst>
                <a:tab pos="457200" algn="l"/>
              </a:tabLst>
            </a:pPr>
            <a:r>
              <a:rPr lang="el-GR" sz="1200" dirty="0">
                <a:ea typeface="Times New Roman"/>
                <a:cs typeface="Times New Roman"/>
              </a:rPr>
              <a:t>Μετά την αφήγηση του παραμυθιού ο δάσκαλος χωρίζει τα παιδιά σε ομάδες και ζητά από τα μέλη κάθε ομάδας  να φανταστούν και να περιγράψουν την επίσκεψη του βασιλιά της Κύπρου στην αγορά της Βενετίας. Για να τους βοηθήσει μπορεί να δώσει στις ομάδες κάποιες ερωτήσεις όπως:  Πώς είναι τα μαγαζιά;  Τι πουλάνε; Πώς είναι ντυμένοι οι έμποροι και οι πελάτες; </a:t>
            </a:r>
            <a:r>
              <a:rPr lang="en-US" sz="1200" dirty="0">
                <a:ea typeface="Times New Roman"/>
                <a:cs typeface="Times New Roman"/>
              </a:rPr>
              <a:t>Πώς </a:t>
            </a:r>
            <a:r>
              <a:rPr lang="en-US" sz="1200" dirty="0" err="1">
                <a:ea typeface="Times New Roman"/>
                <a:cs typeface="Times New Roman"/>
              </a:rPr>
              <a:t>δι</a:t>
            </a:r>
            <a:r>
              <a:rPr lang="en-US" sz="1200" dirty="0">
                <a:ea typeface="Times New Roman"/>
                <a:cs typeface="Times New Roman"/>
              </a:rPr>
              <a:t>αφημίζονται τα προϊόντα;</a:t>
            </a:r>
          </a:p>
          <a:p>
            <a:pPr lvl="0">
              <a:lnSpc>
                <a:spcPct val="150000"/>
              </a:lnSpc>
              <a:spcBef>
                <a:spcPts val="0"/>
              </a:spcBef>
              <a:buFont typeface="+mj-lt"/>
              <a:buAutoNum type="arabicPeriod"/>
              <a:tabLst>
                <a:tab pos="457200" algn="l"/>
              </a:tabLst>
            </a:pPr>
            <a:r>
              <a:rPr lang="el-GR" sz="1200" dirty="0">
                <a:ea typeface="Times New Roman"/>
                <a:cs typeface="Times New Roman"/>
              </a:rPr>
              <a:t>Κάθε ομάδα παρουσιάζει στην ολομέλεια τις σκέψεις που έκανε σχετικά με την αγορά της Βενετίας την παλιά εποχή και ακολουθεί συζήτηση.</a:t>
            </a:r>
            <a:endParaRPr lang="en-US" sz="1200" dirty="0">
              <a:ea typeface="Times New Roman"/>
              <a:cs typeface="Times New Roman"/>
            </a:endParaRPr>
          </a:p>
          <a:p>
            <a:pPr lvl="0">
              <a:lnSpc>
                <a:spcPct val="150000"/>
              </a:lnSpc>
              <a:spcBef>
                <a:spcPts val="0"/>
              </a:spcBef>
              <a:buFont typeface="+mj-lt"/>
              <a:buAutoNum type="arabicPeriod"/>
              <a:tabLst>
                <a:tab pos="457200" algn="l"/>
              </a:tabLst>
            </a:pPr>
            <a:r>
              <a:rPr lang="el-GR" sz="1200" dirty="0">
                <a:ea typeface="Times New Roman"/>
                <a:cs typeface="Times New Roman"/>
              </a:rPr>
              <a:t>Ο δάσκαλος ζητά από τις ομάδες να σκεφτούν τις βασικές ομοιότητες και διαφορές ανάμεσα στην αγορά της εποχής του παραμυθιού και τη σύγχρονη αγορά. </a:t>
            </a:r>
            <a:endParaRPr lang="en-US" sz="1200" dirty="0">
              <a:ea typeface="Times New Roman"/>
              <a:cs typeface="Times New Roman"/>
            </a:endParaRPr>
          </a:p>
          <a:p>
            <a:pPr lvl="0">
              <a:lnSpc>
                <a:spcPct val="150000"/>
              </a:lnSpc>
              <a:spcBef>
                <a:spcPts val="0"/>
              </a:spcBef>
              <a:buFont typeface="+mj-lt"/>
              <a:buAutoNum type="arabicPeriod"/>
              <a:tabLst>
                <a:tab pos="457200" algn="l"/>
              </a:tabLst>
            </a:pPr>
            <a:r>
              <a:rPr lang="el-GR" sz="1200" dirty="0">
                <a:ea typeface="Times New Roman"/>
                <a:cs typeface="Times New Roman"/>
              </a:rPr>
              <a:t>Ακολουθεί συζήτηση σε ολομέλεια, όπου οι ομάδες παρουσιάζουν τις απόψεις τους.</a:t>
            </a:r>
            <a:endParaRPr lang="en-US" sz="1200" dirty="0">
              <a:ea typeface="Times New Roman"/>
              <a:cs typeface="Times New Roman"/>
            </a:endParaRPr>
          </a:p>
          <a:p>
            <a:pPr lvl="0">
              <a:lnSpc>
                <a:spcPct val="150000"/>
              </a:lnSpc>
              <a:spcBef>
                <a:spcPts val="0"/>
              </a:spcBef>
              <a:buFont typeface="+mj-lt"/>
              <a:buAutoNum type="arabicPeriod"/>
              <a:tabLst>
                <a:tab pos="457200" algn="l"/>
              </a:tabLst>
            </a:pPr>
            <a:r>
              <a:rPr lang="el-GR" sz="1200" dirty="0">
                <a:ea typeface="Times New Roman"/>
                <a:cs typeface="Times New Roman"/>
              </a:rPr>
              <a:t>Στη συνέχεια οι μαθητές συζητούν για τις αγορές (παζάρια) τόσο στη χώρα τους όσο και σε άλλες χώρες που, πιθανόν, έχουν επισκεφτεί.</a:t>
            </a:r>
            <a:endParaRPr lang="en-US" sz="1200" dirty="0">
              <a:ea typeface="Times New Roman"/>
              <a:cs typeface="Times New Roman"/>
            </a:endParaRPr>
          </a:p>
          <a:p>
            <a:pPr lvl="0">
              <a:lnSpc>
                <a:spcPct val="150000"/>
              </a:lnSpc>
              <a:spcBef>
                <a:spcPts val="0"/>
              </a:spcBef>
              <a:buFont typeface="+mj-lt"/>
              <a:buAutoNum type="arabicPeriod"/>
              <a:tabLst>
                <a:tab pos="457200" algn="l"/>
              </a:tabLst>
            </a:pPr>
            <a:r>
              <a:rPr lang="el-GR" sz="1200" dirty="0">
                <a:ea typeface="Times New Roman"/>
                <a:cs typeface="Times New Roman"/>
              </a:rPr>
              <a:t>Ο δάσκαλος αναθέτει σε κάθε ομάδα να βρει πληροφορίες (κείμενα και εικόνες) από τις αγορές (παζάρια) σε μια διαφορετική περιοχή του κόσμου: παζάρια στην Ευρώπη, στην Αφρική, στη Μέση Ανατολή, στη Κεντρική Ασία, στη Βόρεια Αμερική, στη Νότια Αμερική  και αλλού. Οι εικόνες των παζαριών που θα αναζητήσουν οι μαθητές  μπορεί να είναι πραγματικές φωτογραφίες καθώς και ζωγραφικές αναπαραστάσεις σκηνών από αγορές από διάφορα μέρη του κόσμου.</a:t>
            </a:r>
            <a:endParaRPr lang="en-US" sz="1200" dirty="0">
              <a:ea typeface="Times New Roman"/>
              <a:cs typeface="Times New Roman"/>
            </a:endParaRPr>
          </a:p>
          <a:p>
            <a:pPr lvl="0">
              <a:lnSpc>
                <a:spcPct val="150000"/>
              </a:lnSpc>
              <a:spcBef>
                <a:spcPts val="0"/>
              </a:spcBef>
              <a:buFont typeface="+mj-lt"/>
              <a:buAutoNum type="arabicPeriod"/>
              <a:tabLst>
                <a:tab pos="457200" algn="l"/>
              </a:tabLst>
            </a:pPr>
            <a:r>
              <a:rPr lang="el-GR" sz="1200" dirty="0" smtClean="0">
                <a:ea typeface="Times New Roman"/>
                <a:cs typeface="Times New Roman"/>
              </a:rPr>
              <a:t>Κάθε ομάδα συγκεντρώνει σχετικό υλικό και το παρουσιάζει στην ολομέλεια.</a:t>
            </a:r>
            <a:endParaRPr lang="en-US" sz="1200" dirty="0" smtClean="0">
              <a:ea typeface="Times New Roman"/>
              <a:cs typeface="Times New Roman"/>
            </a:endParaRPr>
          </a:p>
          <a:p>
            <a:pPr lvl="0">
              <a:lnSpc>
                <a:spcPct val="150000"/>
              </a:lnSpc>
              <a:spcBef>
                <a:spcPts val="0"/>
              </a:spcBef>
              <a:buFont typeface="+mj-lt"/>
              <a:buAutoNum type="arabicPeriod"/>
              <a:tabLst>
                <a:tab pos="457200" algn="l"/>
              </a:tabLst>
            </a:pPr>
            <a:r>
              <a:rPr lang="el-GR" sz="1200" dirty="0" smtClean="0">
                <a:ea typeface="Times New Roman"/>
                <a:cs typeface="Times New Roman"/>
              </a:rPr>
              <a:t>Γίνεται συζήτηση στην ολομέλεια για τις ομοιότητες και διαφορές των αγορών σε διαφορετικές περιοχές του κόσμου.  Η συζήτηση είναι καλό να λάβει υπόψη της τις διάφορες παραμέτρους που συνδέονται με τις παραπάνω ομοιότητες και διαφορές (γεωγραφικές, πολιτισμικές,  κοινωνικοοικονομικές, εθνολογικές, </a:t>
            </a:r>
            <a:r>
              <a:rPr lang="el-GR" sz="1200" dirty="0" err="1" smtClean="0">
                <a:ea typeface="Times New Roman"/>
                <a:cs typeface="Times New Roman"/>
              </a:rPr>
              <a:t>έμφυλες</a:t>
            </a:r>
            <a:r>
              <a:rPr lang="el-GR" sz="1200" dirty="0" smtClean="0">
                <a:ea typeface="Times New Roman"/>
                <a:cs typeface="Times New Roman"/>
              </a:rPr>
              <a:t>  κ.α.)</a:t>
            </a:r>
            <a:endParaRPr lang="en-US" sz="1200" dirty="0" smtClean="0">
              <a:ea typeface="Times New Roman"/>
              <a:cs typeface="Times New Roman"/>
            </a:endParaRPr>
          </a:p>
          <a:p>
            <a:pPr lvl="0">
              <a:lnSpc>
                <a:spcPct val="150000"/>
              </a:lnSpc>
              <a:spcBef>
                <a:spcPts val="0"/>
              </a:spcBef>
              <a:buFont typeface="+mj-lt"/>
              <a:buAutoNum type="arabicPeriod"/>
              <a:tabLst>
                <a:tab pos="457200" algn="l"/>
              </a:tabLst>
            </a:pPr>
            <a:r>
              <a:rPr lang="el-GR" sz="1200" dirty="0" smtClean="0">
                <a:ea typeface="Times New Roman"/>
                <a:cs typeface="Times New Roman"/>
              </a:rPr>
              <a:t>Με αφορμή τη συζήτηση για τις αγορές του κόσμου οι μαθητές μπορούν να επισκεφτούν πολιτισμικά διαφορετικές αγορές ή μαγαζιά που υπάρχουν στην πόλη τους (κινέζικη αγορά, αραβική αγορά </a:t>
            </a:r>
            <a:r>
              <a:rPr lang="el-GR" sz="1200" dirty="0" err="1" smtClean="0">
                <a:ea typeface="Times New Roman"/>
                <a:cs typeface="Times New Roman"/>
              </a:rPr>
              <a:t>κ.λπ</a:t>
            </a:r>
            <a:r>
              <a:rPr lang="el-GR" sz="1200" dirty="0" smtClean="0">
                <a:ea typeface="Times New Roman"/>
                <a:cs typeface="Times New Roman"/>
              </a:rPr>
              <a:t>).</a:t>
            </a:r>
            <a:endParaRPr lang="en-US" sz="1200" dirty="0" smtClean="0">
              <a:ea typeface="Times New Roman"/>
              <a:cs typeface="Times New Roman"/>
            </a:endParaRPr>
          </a:p>
          <a:p>
            <a:pPr lvl="0">
              <a:lnSpc>
                <a:spcPct val="150000"/>
              </a:lnSpc>
              <a:spcBef>
                <a:spcPts val="0"/>
              </a:spcBef>
              <a:buFont typeface="+mj-lt"/>
              <a:buAutoNum type="arabicPeriod"/>
              <a:tabLst>
                <a:tab pos="457200" algn="l"/>
              </a:tabLst>
            </a:pPr>
            <a:r>
              <a:rPr lang="el-GR" sz="1200" dirty="0" smtClean="0">
                <a:ea typeface="Times New Roman"/>
                <a:cs typeface="Times New Roman"/>
              </a:rPr>
              <a:t>Σχετικά με το ίδιο θέμα μπορεί να προσκληθούν στην τάξη/σχολείο και να μιλήσουν στους μαθητές γονείς ή συγγενείς μαθητών που ανήκουν σε διαφορετικές </a:t>
            </a:r>
            <a:r>
              <a:rPr lang="el-GR" sz="1200" dirty="0" err="1" smtClean="0">
                <a:ea typeface="Times New Roman"/>
                <a:cs typeface="Times New Roman"/>
              </a:rPr>
              <a:t>εθνοπολιτισμικές</a:t>
            </a:r>
            <a:r>
              <a:rPr lang="el-GR" sz="1200" dirty="0" smtClean="0">
                <a:ea typeface="Times New Roman"/>
                <a:cs typeface="Times New Roman"/>
              </a:rPr>
              <a:t> ομάδες και να περιγράψουν την αγορά των χωρών προέλευσή τους.  Αντίστοιχα, μπορούν να προσκληθούν παππούδες και γιαγιάδες των μαθητών και να αφηγηθούν ιστορίες που αφορούν την αγορά παλιότερων εποχών.</a:t>
            </a:r>
            <a:endParaRPr lang="en-US" sz="1200" dirty="0" smtClean="0">
              <a:ea typeface="Times New Roman"/>
              <a:cs typeface="Times New Roman"/>
            </a:endParaRPr>
          </a:p>
          <a:p>
            <a:pPr lvl="0">
              <a:lnSpc>
                <a:spcPct val="150000"/>
              </a:lnSpc>
              <a:spcBef>
                <a:spcPts val="0"/>
              </a:spcBef>
              <a:buFont typeface="+mj-lt"/>
              <a:buAutoNum type="arabicPeriod"/>
              <a:tabLst>
                <a:tab pos="457200" algn="l"/>
              </a:tabLst>
            </a:pPr>
            <a:r>
              <a:rPr lang="el-GR" sz="1200" dirty="0" smtClean="0">
                <a:ea typeface="Times New Roman"/>
                <a:cs typeface="Times New Roman"/>
              </a:rPr>
              <a:t>Οι εικόνες και τα κείμενα που αφορούν τις αγορές και συγκέντρωσαν ή έγραψαν οι μαθητές μπορεί να μπουν σε έναν πίνακα και να τοποθετηθούν σε ένα κατάλληλο χώρο του σχολείου με σκοπό να τα μελετήσουν και οι μαθητές άλλων τάξεων. </a:t>
            </a:r>
            <a:endParaRPr lang="en-US" sz="1200" dirty="0" smtClean="0">
              <a:ea typeface="Times New Roman"/>
              <a:cs typeface="Times New Roman"/>
            </a:endParaRPr>
          </a:p>
          <a:p>
            <a:pPr marL="0" indent="0">
              <a:buNone/>
            </a:pPr>
            <a:endParaRPr lang="el-GR" sz="1200" dirty="0" smtClean="0"/>
          </a:p>
        </p:txBody>
      </p:sp>
      <p:sp>
        <p:nvSpPr>
          <p:cNvPr id="4" name="TextBox 3"/>
          <p:cNvSpPr txBox="1"/>
          <p:nvPr/>
        </p:nvSpPr>
        <p:spPr>
          <a:xfrm rot="20752487">
            <a:off x="406989" y="496894"/>
            <a:ext cx="2001593"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l-GR" dirty="0" smtClean="0"/>
              <a:t>Πολιτισμοί</a:t>
            </a:r>
            <a:endParaRPr lang="en-US" dirty="0"/>
          </a:p>
        </p:txBody>
      </p:sp>
    </p:spTree>
    <p:extLst>
      <p:ext uri="{BB962C8B-B14F-4D97-AF65-F5344CB8AC3E}">
        <p14:creationId xmlns:p14="http://schemas.microsoft.com/office/powerpoint/2010/main" xmlns="" val="18904501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6713" t="25014" b="32767"/>
          <a:stretch/>
        </p:blipFill>
        <p:spPr bwMode="auto">
          <a:xfrm>
            <a:off x="0" y="30335"/>
            <a:ext cx="9144000" cy="6827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Content Placeholder 5"/>
          <p:cNvSpPr>
            <a:spLocks noGrp="1"/>
          </p:cNvSpPr>
          <p:nvPr>
            <p:ph idx="1"/>
          </p:nvPr>
        </p:nvSpPr>
        <p:spPr>
          <a:xfrm>
            <a:off x="2590800" y="30335"/>
            <a:ext cx="6096000" cy="6599065"/>
          </a:xfrm>
        </p:spPr>
        <p:txBody>
          <a:bodyPr>
            <a:noAutofit/>
          </a:bodyPr>
          <a:lstStyle/>
          <a:p>
            <a:pPr>
              <a:buFont typeface="+mj-lt"/>
              <a:buAutoNum type="arabicPeriod"/>
            </a:pPr>
            <a:r>
              <a:rPr lang="el-GR" sz="1400" dirty="0" smtClean="0"/>
              <a:t>Μετά την αφήγηση της ιστορίας οι μαθητές χωρίζονται σε ομάδες.</a:t>
            </a:r>
          </a:p>
          <a:p>
            <a:pPr>
              <a:buFont typeface="+mj-lt"/>
              <a:buAutoNum type="arabicPeriod"/>
            </a:pPr>
            <a:r>
              <a:rPr lang="el-GR" sz="1400" dirty="0" smtClean="0"/>
              <a:t>Σκοπός κάθε ομάδας είναι να δημιουργήσει τα «</a:t>
            </a:r>
            <a:r>
              <a:rPr lang="el-GR" sz="1400" dirty="0" err="1" smtClean="0"/>
              <a:t>δρακικά</a:t>
            </a:r>
            <a:r>
              <a:rPr lang="el-GR" sz="1400" dirty="0" smtClean="0"/>
              <a:t>», δηλαδή τη γλώσσα που μιλάνε οι δράκοι του παραμυθιού. </a:t>
            </a:r>
          </a:p>
          <a:p>
            <a:pPr>
              <a:buFont typeface="+mj-lt"/>
              <a:buAutoNum type="arabicPeriod"/>
            </a:pPr>
            <a:r>
              <a:rPr lang="el-GR" sz="1400" dirty="0" smtClean="0"/>
              <a:t>Τα μέλη της κάθε ομάδας συναποφασίζουν κάποια βασικά χαρακτηριστικά των </a:t>
            </a:r>
            <a:r>
              <a:rPr lang="el-GR" sz="1400" dirty="0" err="1" smtClean="0"/>
              <a:t>δρακικών</a:t>
            </a:r>
            <a:r>
              <a:rPr lang="el-GR" sz="1400" dirty="0" smtClean="0"/>
              <a:t> και με βάση τα χαρακτηριστικά αυτά αποδίδουν μερικές λέξεις ή φράσεις (πχ. «καλημέρα», «τι κάνεις», «εμείς είμαστε δράκοι», «εσύ ποιος είσαι;» </a:t>
            </a:r>
            <a:r>
              <a:rPr lang="el-GR" sz="1400" dirty="0" err="1" smtClean="0"/>
              <a:t>κ.λπ</a:t>
            </a:r>
            <a:r>
              <a:rPr lang="el-GR" sz="1400" dirty="0" smtClean="0"/>
              <a:t>). Το λεξιλόγιο των </a:t>
            </a:r>
            <a:r>
              <a:rPr lang="el-GR" sz="1400" dirty="0" err="1" smtClean="0"/>
              <a:t>δρακικών</a:t>
            </a:r>
            <a:r>
              <a:rPr lang="el-GR" sz="1400" dirty="0" smtClean="0"/>
              <a:t> μπορεί να περιέχει λέξεις αυθεντικές λέξεις από διάφορες γλώσσες, λέξεις που δημιουργούν τα παιδιά συνενώνοντας λέξεις διαφορετικών γλωσσών, εντελώς φανταστικές λέξεις που φτιάχνουν τα παιδιά, διάφορους ήχους και κινήσεις </a:t>
            </a:r>
            <a:r>
              <a:rPr lang="el-GR" sz="1400" dirty="0" err="1" smtClean="0"/>
              <a:t>κ.ά</a:t>
            </a:r>
            <a:r>
              <a:rPr lang="el-GR" sz="1400" dirty="0" smtClean="0"/>
              <a:t>).</a:t>
            </a:r>
          </a:p>
          <a:p>
            <a:pPr>
              <a:buFont typeface="+mj-lt"/>
              <a:buAutoNum type="arabicPeriod"/>
            </a:pPr>
            <a:r>
              <a:rPr lang="el-GR" sz="1400" dirty="0" smtClean="0"/>
              <a:t>Κάθε ομάδα παρουσιάζει στις άλλες ομάδες ένα σύντομο διάλογο στα </a:t>
            </a:r>
            <a:r>
              <a:rPr lang="el-GR" sz="1400" dirty="0" err="1" smtClean="0"/>
              <a:t>δρακικά</a:t>
            </a:r>
            <a:r>
              <a:rPr lang="el-GR" sz="1400" dirty="0" smtClean="0"/>
              <a:t>. Οι ομάδες που παρακολουθούν προσπαθούν να καταλάβουν το περιεχόμενο του διαλόγου.</a:t>
            </a:r>
          </a:p>
          <a:p>
            <a:pPr>
              <a:buFont typeface="+mj-lt"/>
              <a:buAutoNum type="arabicPeriod"/>
            </a:pPr>
            <a:r>
              <a:rPr lang="el-GR" sz="1400" dirty="0" smtClean="0"/>
              <a:t>Όλη η τάξη σε ολομέλεια συζητούν ομοιότητες και διαφορές ανάμεσα στη «</a:t>
            </a:r>
            <a:r>
              <a:rPr lang="el-GR" sz="1400" dirty="0" err="1" smtClean="0"/>
              <a:t>δρακική</a:t>
            </a:r>
            <a:r>
              <a:rPr lang="el-GR" sz="1400" dirty="0" smtClean="0"/>
              <a:t> γλώσσα» που δημιούργησαν οι ομάδες.  Συζητούν αν τα «</a:t>
            </a:r>
            <a:r>
              <a:rPr lang="el-GR" sz="1400" dirty="0" err="1" smtClean="0"/>
              <a:t>δρακικά</a:t>
            </a:r>
            <a:r>
              <a:rPr lang="el-GR" sz="1400" dirty="0" smtClean="0"/>
              <a:t>» κάποιας ομάδας έμοιαζαν και πού με κάποια γνωστή γλώσσα, ποιας ομάδας τα «</a:t>
            </a:r>
            <a:r>
              <a:rPr lang="el-GR" sz="1400" dirty="0" err="1" smtClean="0"/>
              <a:t>δρακικά</a:t>
            </a:r>
            <a:r>
              <a:rPr lang="el-GR" sz="1400" dirty="0" smtClean="0"/>
              <a:t>» φαίνονταν ευκολότερα ή δυσκολότερα από εκείνα των υπόλοιπων ομάδων κ.λπ.</a:t>
            </a:r>
          </a:p>
          <a:p>
            <a:pPr>
              <a:buFont typeface="+mj-lt"/>
              <a:buAutoNum type="arabicPeriod"/>
            </a:pPr>
            <a:r>
              <a:rPr lang="el-GR" sz="1400" dirty="0" smtClean="0"/>
              <a:t>Μετά τη συζήτηση μπορεί να ακολουθήσει δραματοποίηση του παραμυθιού όπου οι ήρωες-δράκοι θα μιλάνε κάποια μορφή από τα «</a:t>
            </a:r>
            <a:r>
              <a:rPr lang="el-GR" sz="1400" dirty="0" err="1" smtClean="0"/>
              <a:t>δρακικά</a:t>
            </a:r>
            <a:r>
              <a:rPr lang="el-GR" sz="1400" dirty="0" smtClean="0"/>
              <a:t>» που δημιούργησαν οι ομάδες</a:t>
            </a:r>
          </a:p>
          <a:p>
            <a:pPr marL="0" indent="0">
              <a:buNone/>
            </a:pPr>
            <a:endParaRPr lang="el-GR" sz="1400" dirty="0" smtClean="0"/>
          </a:p>
          <a:p>
            <a:pPr marL="0" indent="0">
              <a:buNone/>
            </a:pPr>
            <a:r>
              <a:rPr lang="el-GR" sz="1400" b="1" dirty="0" smtClean="0"/>
              <a:t>Σημειώσεις για το δάσκαλο:</a:t>
            </a:r>
          </a:p>
          <a:p>
            <a:pPr marL="0" indent="0">
              <a:buNone/>
            </a:pPr>
            <a:r>
              <a:rPr lang="el-GR" sz="1400" dirty="0" smtClean="0"/>
              <a:t>Με αφορμή τη δημιουργία των «</a:t>
            </a:r>
            <a:r>
              <a:rPr lang="el-GR" sz="1400" dirty="0" err="1" smtClean="0"/>
              <a:t>δρακικών</a:t>
            </a:r>
            <a:r>
              <a:rPr lang="el-GR" sz="1400" dirty="0" smtClean="0"/>
              <a:t>»  ο δάσκαλος μπορεί να μιλήσει στα παιδιά για τις διαφορετικές γλώσσες, τις γλώσσες των μειονοτήτων, τις γλώσσες που χάνονται κ.λπ. Επίσης, μπορεί να συζητηθούν θέματα όπως η ισοτιμία όλων των γλωσσών,  το δικαίωμα όλων των ανθρώπων/παιδιών να μαθαίνουν και να μιλάνε ελεύθερα τη μητρική τους γλώσσα κ.λπ.</a:t>
            </a:r>
          </a:p>
        </p:txBody>
      </p:sp>
      <p:sp>
        <p:nvSpPr>
          <p:cNvPr id="7" name="TextBox 6"/>
          <p:cNvSpPr txBox="1"/>
          <p:nvPr/>
        </p:nvSpPr>
        <p:spPr>
          <a:xfrm rot="20752487">
            <a:off x="406989" y="496894"/>
            <a:ext cx="2001593"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l-GR" dirty="0" smtClean="0"/>
              <a:t>Γλώσσες</a:t>
            </a:r>
            <a:endParaRPr lang="en-US" dirty="0"/>
          </a:p>
        </p:txBody>
      </p:sp>
    </p:spTree>
    <p:extLst>
      <p:ext uri="{BB962C8B-B14F-4D97-AF65-F5344CB8AC3E}">
        <p14:creationId xmlns:p14="http://schemas.microsoft.com/office/powerpoint/2010/main" xmlns="" val="1445226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http://www.eumof.unic.ac.cy/wpimages/ab2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214701" cy="5181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57941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eumof.unic.ac.cy/wpimages/679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214701" cy="5181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00379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eumof.unic.ac.cy/wpimages/1f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59870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eumof.unic.ac.cy/wpimages/cb7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838200"/>
            <a:ext cx="4331566" cy="5795336"/>
          </a:xfrm>
          <a:prstGeom prst="rect">
            <a:avLst/>
          </a:prstGeom>
          <a:noFill/>
          <a:extLst>
            <a:ext uri="{909E8E84-426E-40DD-AFC4-6F175D3DCCD1}">
              <a14:hiddenFill xmlns:a14="http://schemas.microsoft.com/office/drawing/2010/main" xmlns="">
                <a:solidFill>
                  <a:srgbClr val="FFFFFF"/>
                </a:solidFill>
              </a14:hiddenFill>
            </a:ext>
          </a:extLst>
        </p:spPr>
      </p:pic>
      <p:pic>
        <p:nvPicPr>
          <p:cNvPr id="30724" name="Picture 4" descr="http://www.eumof.unic.ac.cy/wpimages/bc7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76800" y="152400"/>
            <a:ext cx="4094018" cy="54775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15345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eumof.unic.ac.cy/wpimages/dd4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624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18706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eumof.unic.ac.cy/wpimages/633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624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29464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eumof.unic.ac.cy/wpimages/f4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624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37774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eumof.unic.ac.cy/wpimages/fb6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38108"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43821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6713" t="25014" b="32767"/>
          <a:stretch/>
        </p:blipFill>
        <p:spPr bwMode="auto">
          <a:xfrm>
            <a:off x="-13855" y="-1"/>
            <a:ext cx="9144000" cy="6827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4"/>
          <p:cNvSpPr>
            <a:spLocks noGrp="1"/>
          </p:cNvSpPr>
          <p:nvPr>
            <p:ph type="title"/>
          </p:nvPr>
        </p:nvSpPr>
        <p:spPr>
          <a:xfrm>
            <a:off x="2590800" y="685800"/>
            <a:ext cx="3200400" cy="1752600"/>
          </a:xfrm>
        </p:spPr>
        <p:txBody>
          <a:bodyPr>
            <a:normAutofit fontScale="90000"/>
          </a:bodyPr>
          <a:lstStyle/>
          <a:p>
            <a:r>
              <a:rPr lang="en-GB" sz="2700" dirty="0" smtClean="0"/>
              <a:t>EUMOF: European Mobility Folktales</a:t>
            </a:r>
            <a:br>
              <a:rPr lang="en-GB" sz="2700" dirty="0" smtClean="0"/>
            </a:br>
            <a:r>
              <a:rPr lang="en-GB" sz="2400" u="sng" dirty="0" smtClean="0">
                <a:hlinkClick r:id="rId3"/>
              </a:rPr>
              <a:t>www.eumof.unic.ac.cy</a:t>
            </a:r>
            <a:r>
              <a:rPr lang="en-US" sz="2700" dirty="0" smtClean="0"/>
              <a:t/>
            </a:r>
            <a:br>
              <a:rPr lang="en-US" sz="2700" dirty="0" smtClean="0"/>
            </a:br>
            <a:r>
              <a:rPr lang="el-GR" sz="2700" dirty="0" smtClean="0">
                <a:solidFill>
                  <a:prstClr val="black"/>
                </a:solidFill>
                <a:ea typeface="+mn-ea"/>
                <a:cs typeface="+mn-cs"/>
              </a:rPr>
              <a:t/>
            </a:r>
            <a:br>
              <a:rPr lang="el-GR" sz="2700" dirty="0" smtClean="0">
                <a:solidFill>
                  <a:prstClr val="black"/>
                </a:solidFill>
                <a:ea typeface="+mn-ea"/>
                <a:cs typeface="+mn-cs"/>
              </a:rPr>
            </a:br>
            <a:r>
              <a:rPr lang="en-GB" sz="2700" dirty="0" smtClean="0">
                <a:solidFill>
                  <a:prstClr val="black"/>
                </a:solidFill>
                <a:ea typeface="+mn-ea"/>
                <a:cs typeface="+mn-cs"/>
              </a:rPr>
              <a:t>Comenius</a:t>
            </a:r>
            <a:r>
              <a:rPr lang="el-GR" sz="2700" dirty="0" smtClean="0">
                <a:solidFill>
                  <a:prstClr val="black"/>
                </a:solidFill>
                <a:ea typeface="+mn-ea"/>
                <a:cs typeface="+mn-cs"/>
              </a:rPr>
              <a:t/>
            </a:r>
            <a:br>
              <a:rPr lang="el-GR" sz="2700" dirty="0" smtClean="0">
                <a:solidFill>
                  <a:prstClr val="black"/>
                </a:solidFill>
                <a:ea typeface="+mn-ea"/>
                <a:cs typeface="+mn-cs"/>
              </a:rPr>
            </a:br>
            <a:r>
              <a:rPr lang="en-GB" sz="2700" dirty="0" smtClean="0">
                <a:solidFill>
                  <a:prstClr val="black"/>
                </a:solidFill>
                <a:ea typeface="+mn-ea"/>
                <a:cs typeface="+mn-cs"/>
              </a:rPr>
              <a:t>Multilateral</a:t>
            </a:r>
            <a:r>
              <a:rPr lang="en-GB" sz="3200" dirty="0" smtClean="0">
                <a:solidFill>
                  <a:prstClr val="black"/>
                </a:solidFill>
                <a:ea typeface="+mn-ea"/>
                <a:cs typeface="+mn-cs"/>
              </a:rPr>
              <a:t/>
            </a:r>
            <a:br>
              <a:rPr lang="en-GB" sz="3200" dirty="0" smtClean="0">
                <a:solidFill>
                  <a:prstClr val="black"/>
                </a:solidFill>
                <a:ea typeface="+mn-ea"/>
                <a:cs typeface="+mn-cs"/>
              </a:rPr>
            </a:br>
            <a:endParaRPr lang="en-US" dirty="0"/>
          </a:p>
        </p:txBody>
      </p:sp>
      <p:pic>
        <p:nvPicPr>
          <p:cNvPr id="4098" name="Picture 2"/>
          <p:cNvPicPr>
            <a:picLocks noGrp="1" noChangeAspect="1" noChangeArrowheads="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57455" y="138794"/>
            <a:ext cx="3200400" cy="65500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descr="http://www.eumof.unic.ac.cy/wpimages/b27e.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14400" y="2667000"/>
            <a:ext cx="4924425" cy="36957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791005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6713" t="25014" b="32767"/>
          <a:stretch/>
        </p:blipFill>
        <p:spPr bwMode="auto">
          <a:xfrm>
            <a:off x="0" y="30335"/>
            <a:ext cx="9144000" cy="6827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4"/>
          <p:cNvSpPr>
            <a:spLocks noGrp="1"/>
          </p:cNvSpPr>
          <p:nvPr>
            <p:ph type="title"/>
          </p:nvPr>
        </p:nvSpPr>
        <p:spPr>
          <a:xfrm>
            <a:off x="1524000" y="228600"/>
            <a:ext cx="8229600" cy="1143000"/>
          </a:xfrm>
        </p:spPr>
        <p:txBody>
          <a:bodyPr>
            <a:normAutofit/>
          </a:bodyPr>
          <a:lstStyle/>
          <a:p>
            <a:r>
              <a:rPr lang="el-GR" sz="2800" dirty="0" smtClean="0"/>
              <a:t>ΤΙ ΛΕΝΕ ΟΙ ΕΚΠΑΙΔΕΥΤΙΚΟΙ</a:t>
            </a:r>
            <a:endParaRPr lang="en-US" sz="2800" dirty="0"/>
          </a:p>
        </p:txBody>
      </p:sp>
      <p:sp>
        <p:nvSpPr>
          <p:cNvPr id="6" name="Content Placeholder 5"/>
          <p:cNvSpPr>
            <a:spLocks noGrp="1"/>
          </p:cNvSpPr>
          <p:nvPr>
            <p:ph idx="1"/>
          </p:nvPr>
        </p:nvSpPr>
        <p:spPr>
          <a:xfrm>
            <a:off x="2590800" y="1143000"/>
            <a:ext cx="6248400" cy="5334000"/>
          </a:xfrm>
        </p:spPr>
        <p:txBody>
          <a:bodyPr>
            <a:normAutofit/>
          </a:bodyPr>
          <a:lstStyle/>
          <a:p>
            <a:r>
              <a:rPr lang="en-GB" sz="2200" i="1" dirty="0">
                <a:latin typeface="Aparajita" pitchFamily="34" charset="0"/>
                <a:cs typeface="Aparajita" pitchFamily="34" charset="0"/>
              </a:rPr>
              <a:t>“I have learned lots of things such </a:t>
            </a:r>
            <a:r>
              <a:rPr lang="en-US" sz="2200" i="1" dirty="0" smtClean="0">
                <a:latin typeface="Aparajita" pitchFamily="34" charset="0"/>
                <a:cs typeface="Aparajita" pitchFamily="34" charset="0"/>
              </a:rPr>
              <a:t>a</a:t>
            </a:r>
            <a:r>
              <a:rPr lang="en-GB" sz="2200" i="1" dirty="0" smtClean="0">
                <a:latin typeface="Aparajita" pitchFamily="34" charset="0"/>
                <a:cs typeface="Aparajita" pitchFamily="34" charset="0"/>
              </a:rPr>
              <a:t>s </a:t>
            </a:r>
            <a:r>
              <a:rPr lang="en-GB" sz="2200" i="1" dirty="0">
                <a:latin typeface="Aparajita" pitchFamily="34" charset="0"/>
                <a:cs typeface="Aparajita" pitchFamily="34" charset="0"/>
              </a:rPr>
              <a:t>how to use our imagination and to be flexible during the lesson. To listen to children’s opinion and leave them to be creative.”</a:t>
            </a:r>
            <a:endParaRPr lang="en-US" sz="2200" i="1" dirty="0">
              <a:latin typeface="Aparajita" pitchFamily="34" charset="0"/>
              <a:cs typeface="Aparajita" pitchFamily="34" charset="0"/>
            </a:endParaRPr>
          </a:p>
          <a:p>
            <a:r>
              <a:rPr lang="en-GB" sz="2200" i="1" dirty="0">
                <a:latin typeface="Aparajita" pitchFamily="34" charset="0"/>
                <a:cs typeface="Aparajita" pitchFamily="34" charset="0"/>
              </a:rPr>
              <a:t>“I understood that children need to get in touch with culture, stories and other </a:t>
            </a:r>
            <a:r>
              <a:rPr lang="en-GB" sz="2200" i="1" dirty="0" err="1" smtClean="0">
                <a:latin typeface="Aparajita" pitchFamily="34" charset="0"/>
                <a:cs typeface="Aparajita" pitchFamily="34" charset="0"/>
              </a:rPr>
              <a:t>countries’customs</a:t>
            </a:r>
            <a:r>
              <a:rPr lang="en-GB" sz="2200" i="1" dirty="0">
                <a:latin typeface="Aparajita" pitchFamily="34" charset="0"/>
                <a:cs typeface="Aparajita" pitchFamily="34" charset="0"/>
              </a:rPr>
              <a:t>.”</a:t>
            </a:r>
            <a:endParaRPr lang="en-US" sz="2200" i="1" dirty="0">
              <a:latin typeface="Aparajita" pitchFamily="34" charset="0"/>
              <a:cs typeface="Aparajita" pitchFamily="34" charset="0"/>
            </a:endParaRPr>
          </a:p>
          <a:p>
            <a:r>
              <a:rPr lang="en-GB" sz="2200" i="1" dirty="0">
                <a:latin typeface="Aparajita" pitchFamily="34" charset="0"/>
                <a:cs typeface="Aparajita" pitchFamily="34" charset="0"/>
              </a:rPr>
              <a:t>“I have learned that folktales are a very good education tool.”</a:t>
            </a:r>
            <a:endParaRPr lang="en-US" sz="2200" i="1" dirty="0">
              <a:latin typeface="Aparajita" pitchFamily="34" charset="0"/>
              <a:cs typeface="Aparajita" pitchFamily="34" charset="0"/>
            </a:endParaRPr>
          </a:p>
          <a:p>
            <a:r>
              <a:rPr lang="en-GB" sz="2200" i="1" dirty="0">
                <a:latin typeface="Aparajita" pitchFamily="34" charset="0"/>
                <a:cs typeface="Aparajita" pitchFamily="34" charset="0"/>
              </a:rPr>
              <a:t>“The stories helped me to learn new teaching practices.” </a:t>
            </a:r>
            <a:endParaRPr lang="en-US" sz="2200" i="1" dirty="0">
              <a:latin typeface="Aparajita" pitchFamily="34" charset="0"/>
              <a:cs typeface="Aparajita" pitchFamily="34" charset="0"/>
            </a:endParaRPr>
          </a:p>
          <a:p>
            <a:r>
              <a:rPr lang="en-GB" sz="2200" i="1" dirty="0">
                <a:latin typeface="Aparajita" pitchFamily="34" charset="0"/>
                <a:cs typeface="Aparajita" pitchFamily="34" charset="0"/>
              </a:rPr>
              <a:t>“Teaching these stories was very pleasant because my students liked them.” </a:t>
            </a:r>
            <a:endParaRPr lang="en-US" sz="2200" i="1" dirty="0">
              <a:latin typeface="Aparajita" pitchFamily="34" charset="0"/>
              <a:cs typeface="Aparajita" pitchFamily="34" charset="0"/>
            </a:endParaRPr>
          </a:p>
          <a:p>
            <a:r>
              <a:rPr lang="en-GB" sz="2200" i="1" dirty="0">
                <a:latin typeface="Aparajita" pitchFamily="34" charset="0"/>
                <a:cs typeface="Aparajita" pitchFamily="34" charset="0"/>
              </a:rPr>
              <a:t>“I have learned how children who are ten years old think about difference and different people.” </a:t>
            </a:r>
            <a:endParaRPr lang="en-US" sz="2200" i="1" dirty="0">
              <a:latin typeface="Aparajita" pitchFamily="34" charset="0"/>
              <a:cs typeface="Aparajita" pitchFamily="34" charset="0"/>
            </a:endParaRPr>
          </a:p>
        </p:txBody>
      </p:sp>
    </p:spTree>
    <p:extLst>
      <p:ext uri="{BB962C8B-B14F-4D97-AF65-F5344CB8AC3E}">
        <p14:creationId xmlns:p14="http://schemas.microsoft.com/office/powerpoint/2010/main" xmlns="" val="729847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6713" t="25014" b="32767"/>
          <a:stretch/>
        </p:blipFill>
        <p:spPr bwMode="auto">
          <a:xfrm>
            <a:off x="0" y="30335"/>
            <a:ext cx="9144000" cy="6827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4"/>
          <p:cNvSpPr>
            <a:spLocks noGrp="1"/>
          </p:cNvSpPr>
          <p:nvPr>
            <p:ph type="title"/>
          </p:nvPr>
        </p:nvSpPr>
        <p:spPr>
          <a:xfrm>
            <a:off x="1371600" y="228600"/>
            <a:ext cx="8229600" cy="1143000"/>
          </a:xfrm>
        </p:spPr>
        <p:txBody>
          <a:bodyPr>
            <a:normAutofit/>
          </a:bodyPr>
          <a:lstStyle/>
          <a:p>
            <a:r>
              <a:rPr lang="el-GR" sz="2800" dirty="0" smtClean="0"/>
              <a:t>ΤΙ ΛΕΝΕ ΟΙ ΕΚΠΑΙΔΕΥΤΙΚΟΙ</a:t>
            </a:r>
            <a:endParaRPr lang="en-US" sz="2800" dirty="0"/>
          </a:p>
        </p:txBody>
      </p:sp>
      <p:sp>
        <p:nvSpPr>
          <p:cNvPr id="6" name="Content Placeholder 5"/>
          <p:cNvSpPr>
            <a:spLocks noGrp="1"/>
          </p:cNvSpPr>
          <p:nvPr>
            <p:ph idx="1"/>
          </p:nvPr>
        </p:nvSpPr>
        <p:spPr>
          <a:xfrm>
            <a:off x="2590800" y="1447800"/>
            <a:ext cx="6096000" cy="3505200"/>
          </a:xfrm>
        </p:spPr>
        <p:txBody>
          <a:bodyPr>
            <a:normAutofit fontScale="70000" lnSpcReduction="20000"/>
          </a:bodyPr>
          <a:lstStyle/>
          <a:p>
            <a:pPr marL="0" indent="0">
              <a:buNone/>
            </a:pPr>
            <a:r>
              <a:rPr lang="en-GB" i="1" dirty="0">
                <a:latin typeface="Aparajita" pitchFamily="34" charset="0"/>
                <a:cs typeface="Aparajita" pitchFamily="34" charset="0"/>
              </a:rPr>
              <a:t>“Having realized that through the use of the EUMOF materials the students developed their abilities and skills such as reading, good and careful listening, narrating, criticism with well motivated arguments and all these in an interesting and attractive way I would certainly use again the EUMOF material and possibly the other activities as well.  I would certainly recommend it to other teachers since it is really worth witnessing the students’ happiness of trial, team work and creation. The results are really justifying all these. A phrase that would characterize the whole attempt is: </a:t>
            </a:r>
            <a:r>
              <a:rPr lang="en-GB" i="1" dirty="0" smtClean="0">
                <a:latin typeface="Aparajita" pitchFamily="34" charset="0"/>
                <a:cs typeface="Aparajita" pitchFamily="34" charset="0"/>
              </a:rPr>
              <a:t>Another </a:t>
            </a:r>
            <a:r>
              <a:rPr lang="en-GB" i="1" dirty="0">
                <a:latin typeface="Aparajita" pitchFamily="34" charset="0"/>
                <a:cs typeface="Aparajita" pitchFamily="34" charset="0"/>
              </a:rPr>
              <a:t>look at the world of fairy tales”</a:t>
            </a:r>
            <a:endParaRPr lang="en-US" dirty="0">
              <a:latin typeface="Aparajita" pitchFamily="34" charset="0"/>
              <a:cs typeface="Aparajita" pitchFamily="34" charset="0"/>
            </a:endParaRPr>
          </a:p>
        </p:txBody>
      </p:sp>
    </p:spTree>
    <p:extLst>
      <p:ext uri="{BB962C8B-B14F-4D97-AF65-F5344CB8AC3E}">
        <p14:creationId xmlns:p14="http://schemas.microsoft.com/office/powerpoint/2010/main" xmlns="" val="17412921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6713" t="25014" b="32767"/>
          <a:stretch/>
        </p:blipFill>
        <p:spPr bwMode="auto">
          <a:xfrm>
            <a:off x="0" y="30335"/>
            <a:ext cx="9144000" cy="6827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4"/>
          <p:cNvSpPr>
            <a:spLocks noGrp="1"/>
          </p:cNvSpPr>
          <p:nvPr>
            <p:ph type="title"/>
          </p:nvPr>
        </p:nvSpPr>
        <p:spPr>
          <a:xfrm>
            <a:off x="1371600" y="228600"/>
            <a:ext cx="8229600" cy="1143000"/>
          </a:xfrm>
        </p:spPr>
        <p:txBody>
          <a:bodyPr>
            <a:normAutofit/>
          </a:bodyPr>
          <a:lstStyle/>
          <a:p>
            <a:endParaRPr lang="en-US" sz="2800" dirty="0"/>
          </a:p>
        </p:txBody>
      </p:sp>
      <p:sp>
        <p:nvSpPr>
          <p:cNvPr id="6" name="Content Placeholder 5"/>
          <p:cNvSpPr>
            <a:spLocks noGrp="1"/>
          </p:cNvSpPr>
          <p:nvPr>
            <p:ph idx="1"/>
          </p:nvPr>
        </p:nvSpPr>
        <p:spPr>
          <a:xfrm>
            <a:off x="2590800" y="1447800"/>
            <a:ext cx="6096000" cy="5029200"/>
          </a:xfrm>
        </p:spPr>
        <p:txBody>
          <a:bodyPr>
            <a:normAutofit/>
          </a:bodyPr>
          <a:lstStyle/>
          <a:p>
            <a:pPr marL="0" marR="0" indent="0">
              <a:spcBef>
                <a:spcPts val="0"/>
              </a:spcBef>
              <a:spcAft>
                <a:spcPts val="0"/>
              </a:spcAft>
              <a:buNone/>
            </a:pPr>
            <a:r>
              <a:rPr lang="en-GB" sz="2200" i="1" dirty="0">
                <a:latin typeface="Aparajita" pitchFamily="34" charset="0"/>
                <a:cs typeface="Aparajita" pitchFamily="34" charset="0"/>
              </a:rPr>
              <a:t>“Children have learned to think in a creative way.</a:t>
            </a:r>
            <a:endParaRPr lang="en-US" sz="2200" i="1" dirty="0">
              <a:latin typeface="Aparajita" pitchFamily="34" charset="0"/>
              <a:cs typeface="Aparajita" pitchFamily="34" charset="0"/>
            </a:endParaRPr>
          </a:p>
          <a:p>
            <a:pPr marL="0" marR="0" indent="0">
              <a:spcBef>
                <a:spcPts val="0"/>
              </a:spcBef>
              <a:spcAft>
                <a:spcPts val="0"/>
              </a:spcAft>
              <a:buNone/>
            </a:pPr>
            <a:r>
              <a:rPr lang="en-GB" sz="2200" i="1" dirty="0">
                <a:latin typeface="Aparajita" pitchFamily="34" charset="0"/>
                <a:cs typeface="Aparajita" pitchFamily="34" charset="0"/>
              </a:rPr>
              <a:t>They discovered languages and dialects they had probably never heard about.</a:t>
            </a:r>
            <a:endParaRPr lang="en-US" sz="2200" i="1" dirty="0">
              <a:latin typeface="Aparajita" pitchFamily="34" charset="0"/>
              <a:cs typeface="Aparajita" pitchFamily="34" charset="0"/>
            </a:endParaRPr>
          </a:p>
          <a:p>
            <a:pPr marL="0" marR="0" indent="0">
              <a:spcBef>
                <a:spcPts val="0"/>
              </a:spcBef>
              <a:spcAft>
                <a:spcPts val="0"/>
              </a:spcAft>
              <a:buNone/>
            </a:pPr>
            <a:r>
              <a:rPr lang="en-GB" sz="2200" i="1" dirty="0">
                <a:latin typeface="Aparajita" pitchFamily="34" charset="0"/>
                <a:cs typeface="Aparajita" pitchFamily="34" charset="0"/>
              </a:rPr>
              <a:t>They realized there was a great diversity of languages spoken in Europe.</a:t>
            </a:r>
            <a:endParaRPr lang="en-US" sz="2200" i="1" dirty="0">
              <a:latin typeface="Aparajita" pitchFamily="34" charset="0"/>
              <a:cs typeface="Aparajita" pitchFamily="34" charset="0"/>
            </a:endParaRPr>
          </a:p>
          <a:p>
            <a:pPr marL="0" marR="0" indent="0">
              <a:spcBef>
                <a:spcPts val="0"/>
              </a:spcBef>
              <a:spcAft>
                <a:spcPts val="0"/>
              </a:spcAft>
              <a:buNone/>
            </a:pPr>
            <a:r>
              <a:rPr lang="en-GB" sz="2200" i="1" dirty="0">
                <a:latin typeface="Aparajita" pitchFamily="34" charset="0"/>
                <a:cs typeface="Aparajita" pitchFamily="34" charset="0"/>
              </a:rPr>
              <a:t>They </a:t>
            </a:r>
            <a:r>
              <a:rPr lang="en-GB" sz="2200" i="1" dirty="0" smtClean="0">
                <a:latin typeface="Aparajita" pitchFamily="34" charset="0"/>
                <a:cs typeface="Aparajita" pitchFamily="34" charset="0"/>
              </a:rPr>
              <a:t>learn</a:t>
            </a:r>
            <a:r>
              <a:rPr lang="en-US" sz="2200" i="1" dirty="0" err="1" smtClean="0">
                <a:latin typeface="Aparajita" pitchFamily="34" charset="0"/>
                <a:cs typeface="Aparajita" pitchFamily="34" charset="0"/>
              </a:rPr>
              <a:t>ed</a:t>
            </a:r>
            <a:r>
              <a:rPr lang="en-GB" sz="2200" i="1" dirty="0" smtClean="0">
                <a:latin typeface="Aparajita" pitchFamily="34" charset="0"/>
                <a:cs typeface="Aparajita" pitchFamily="34" charset="0"/>
              </a:rPr>
              <a:t> </a:t>
            </a:r>
            <a:r>
              <a:rPr lang="en-GB" sz="2200" i="1" dirty="0">
                <a:latin typeface="Aparajita" pitchFamily="34" charset="0"/>
                <a:cs typeface="Aparajita" pitchFamily="34" charset="0"/>
              </a:rPr>
              <a:t>how to situate the different countries on the map.</a:t>
            </a:r>
            <a:endParaRPr lang="en-US" sz="2200" i="1" dirty="0">
              <a:latin typeface="Aparajita" pitchFamily="34" charset="0"/>
              <a:cs typeface="Aparajita" pitchFamily="34" charset="0"/>
            </a:endParaRPr>
          </a:p>
          <a:p>
            <a:pPr marL="0" marR="0" indent="0">
              <a:spcBef>
                <a:spcPts val="0"/>
              </a:spcBef>
              <a:spcAft>
                <a:spcPts val="0"/>
              </a:spcAft>
              <a:buNone/>
            </a:pPr>
            <a:r>
              <a:rPr lang="en-GB" sz="2200" i="1" dirty="0">
                <a:latin typeface="Aparajita" pitchFamily="34" charset="0"/>
                <a:cs typeface="Aparajita" pitchFamily="34" charset="0"/>
              </a:rPr>
              <a:t>Students engaged with enthusiasm in the proposed activities and they contributed with their own ideas. </a:t>
            </a:r>
            <a:endParaRPr lang="en-US" sz="2200" i="1" dirty="0">
              <a:latin typeface="Aparajita" pitchFamily="34" charset="0"/>
              <a:cs typeface="Aparajita" pitchFamily="34" charset="0"/>
            </a:endParaRPr>
          </a:p>
          <a:p>
            <a:pPr marL="0" marR="0" indent="0">
              <a:spcBef>
                <a:spcPts val="0"/>
              </a:spcBef>
              <a:spcAft>
                <a:spcPts val="0"/>
              </a:spcAft>
              <a:buNone/>
            </a:pPr>
            <a:r>
              <a:rPr lang="en-GB" sz="2200" i="1" dirty="0">
                <a:latin typeface="Aparajita" pitchFamily="34" charset="0"/>
                <a:cs typeface="Aparajita" pitchFamily="34" charset="0"/>
              </a:rPr>
              <a:t>They </a:t>
            </a:r>
            <a:r>
              <a:rPr lang="en-GB" sz="2200" i="1" dirty="0" smtClean="0">
                <a:latin typeface="Aparajita" pitchFamily="34" charset="0"/>
                <a:cs typeface="Aparajita" pitchFamily="34" charset="0"/>
              </a:rPr>
              <a:t>learned </a:t>
            </a:r>
            <a:r>
              <a:rPr lang="en-GB" sz="2200" i="1" dirty="0">
                <a:latin typeface="Aparajita" pitchFamily="34" charset="0"/>
                <a:cs typeface="Aparajita" pitchFamily="34" charset="0"/>
              </a:rPr>
              <a:t>to work in groups and accept the wishes of the others.</a:t>
            </a:r>
            <a:r>
              <a:rPr lang="el-GR" sz="2200" i="1" dirty="0">
                <a:latin typeface="Aparajita" pitchFamily="34" charset="0"/>
                <a:cs typeface="Aparajita" pitchFamily="34" charset="0"/>
              </a:rPr>
              <a:t> </a:t>
            </a:r>
            <a:endParaRPr lang="en-US" sz="2200" i="1" dirty="0" smtClean="0">
              <a:latin typeface="Aparajita" pitchFamily="34" charset="0"/>
              <a:cs typeface="Aparajita" pitchFamily="34" charset="0"/>
            </a:endParaRPr>
          </a:p>
          <a:p>
            <a:pPr marL="0" marR="0" indent="0">
              <a:spcBef>
                <a:spcPts val="0"/>
              </a:spcBef>
              <a:spcAft>
                <a:spcPts val="0"/>
              </a:spcAft>
              <a:buNone/>
            </a:pPr>
            <a:r>
              <a:rPr lang="en-US" sz="2200" i="1" dirty="0" smtClean="0">
                <a:latin typeface="Aparajita" pitchFamily="34" charset="0"/>
                <a:cs typeface="Aparajita" pitchFamily="34" charset="0"/>
              </a:rPr>
              <a:t>Children </a:t>
            </a:r>
            <a:r>
              <a:rPr lang="en-US" sz="2200" i="1" dirty="0" smtClean="0">
                <a:latin typeface="Aparajita" pitchFamily="34" charset="0"/>
                <a:cs typeface="Aparajita" pitchFamily="34" charset="0"/>
              </a:rPr>
              <a:t>need folktales</a:t>
            </a:r>
            <a:r>
              <a:rPr lang="el-GR" sz="2200" i="1" dirty="0" smtClean="0">
                <a:latin typeface="Aparajita" pitchFamily="34" charset="0"/>
                <a:cs typeface="Aparajita" pitchFamily="34" charset="0"/>
              </a:rPr>
              <a:t>.</a:t>
            </a:r>
            <a:r>
              <a:rPr lang="de-AT" sz="2200" i="1" dirty="0">
                <a:latin typeface="Aparajita" pitchFamily="34" charset="0"/>
                <a:cs typeface="Aparajita" pitchFamily="34" charset="0"/>
              </a:rPr>
              <a:t>”</a:t>
            </a:r>
            <a:endParaRPr lang="en-US" sz="2200" i="1" dirty="0">
              <a:latin typeface="Aparajita" pitchFamily="34" charset="0"/>
              <a:cs typeface="Aparajita" pitchFamily="34" charset="0"/>
            </a:endParaRPr>
          </a:p>
        </p:txBody>
      </p:sp>
    </p:spTree>
    <p:extLst>
      <p:ext uri="{BB962C8B-B14F-4D97-AF65-F5344CB8AC3E}">
        <p14:creationId xmlns:p14="http://schemas.microsoft.com/office/powerpoint/2010/main" xmlns="" val="22774940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819400" y="-152400"/>
            <a:ext cx="6705600" cy="6827665"/>
          </a:xfrm>
        </p:spPr>
        <p:txBody>
          <a:bodyPr>
            <a:normAutofit/>
          </a:bodyPr>
          <a:lstStyle/>
          <a:p>
            <a:pPr marL="0" indent="0">
              <a:lnSpc>
                <a:spcPct val="150000"/>
              </a:lnSpc>
              <a:spcBef>
                <a:spcPts val="0"/>
              </a:spcBef>
              <a:buNone/>
              <a:tabLst>
                <a:tab pos="457200" algn="l"/>
              </a:tabLst>
            </a:pPr>
            <a:r>
              <a:rPr lang="en-GB" sz="2700" dirty="0">
                <a:solidFill>
                  <a:srgbClr val="000000"/>
                </a:solidFill>
                <a:latin typeface="Times New Roman"/>
                <a:ea typeface="Cambria"/>
                <a:hlinkClick r:id="rId2"/>
              </a:rPr>
              <a:t>www.eumof.unic.ac.cy</a:t>
            </a:r>
            <a:endParaRPr lang="en-US" sz="1600" dirty="0">
              <a:ea typeface="Times New Roman"/>
              <a:cs typeface="Times New Roman"/>
            </a:endParaRPr>
          </a:p>
        </p:txBody>
      </p:sp>
      <p:pic>
        <p:nvPicPr>
          <p:cNvPr id="2253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3387" r="14662" b="11111"/>
          <a:stretch/>
        </p:blipFill>
        <p:spPr bwMode="auto">
          <a:xfrm>
            <a:off x="-1" y="457200"/>
            <a:ext cx="9361715" cy="650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904501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6713" t="25014" b="32767"/>
          <a:stretch/>
        </p:blipFill>
        <p:spPr bwMode="auto">
          <a:xfrm>
            <a:off x="0" y="30335"/>
            <a:ext cx="9144000" cy="6827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4"/>
          <p:cNvSpPr>
            <a:spLocks noGrp="1"/>
          </p:cNvSpPr>
          <p:nvPr>
            <p:ph type="title"/>
          </p:nvPr>
        </p:nvSpPr>
        <p:spPr/>
        <p:txBody>
          <a:bodyPr>
            <a:normAutofit/>
          </a:bodyPr>
          <a:lstStyle/>
          <a:p>
            <a:r>
              <a:rPr lang="el-GR" sz="2800" dirty="0" smtClean="0"/>
              <a:t>ΠΡΟΪΟΝΤΑ ΚΑΙ ΑΠΟΤΕΛΕΣΜΑΤΑ ΤΟΥ ΠΡΟΓΡΑΜΜΑΤΟΣ</a:t>
            </a:r>
            <a:endParaRPr lang="en-US" sz="2800" dirty="0"/>
          </a:p>
        </p:txBody>
      </p:sp>
      <p:sp>
        <p:nvSpPr>
          <p:cNvPr id="6" name="Content Placeholder 5"/>
          <p:cNvSpPr>
            <a:spLocks noGrp="1"/>
          </p:cNvSpPr>
          <p:nvPr>
            <p:ph idx="1"/>
          </p:nvPr>
        </p:nvSpPr>
        <p:spPr>
          <a:xfrm>
            <a:off x="2590800" y="1447800"/>
            <a:ext cx="6096000" cy="5029200"/>
          </a:xfrm>
        </p:spPr>
        <p:txBody>
          <a:bodyPr>
            <a:normAutofit fontScale="85000" lnSpcReduction="20000"/>
          </a:bodyPr>
          <a:lstStyle/>
          <a:p>
            <a:pPr marL="360045" marR="0" algn="just">
              <a:lnSpc>
                <a:spcPct val="150000"/>
              </a:lnSpc>
              <a:spcBef>
                <a:spcPts val="0"/>
              </a:spcBef>
              <a:spcAft>
                <a:spcPts val="0"/>
              </a:spcAft>
              <a:tabLst>
                <a:tab pos="540385" algn="l"/>
              </a:tabLst>
            </a:pPr>
            <a:r>
              <a:rPr lang="en-GB" dirty="0" smtClean="0">
                <a:solidFill>
                  <a:srgbClr val="000000"/>
                </a:solidFill>
                <a:effectLst/>
                <a:latin typeface="Times New Roman"/>
                <a:ea typeface="Cambria"/>
              </a:rPr>
              <a:t>EUMOF Stories Booklet and Audio CD</a:t>
            </a:r>
            <a:endParaRPr lang="en-US" sz="2800" dirty="0" smtClean="0">
              <a:effectLst/>
              <a:latin typeface="Times New Roman"/>
              <a:ea typeface="Cambria"/>
            </a:endParaRPr>
          </a:p>
          <a:p>
            <a:pPr marL="360045" marR="0" algn="just">
              <a:lnSpc>
                <a:spcPct val="150000"/>
              </a:lnSpc>
              <a:spcBef>
                <a:spcPts val="0"/>
              </a:spcBef>
              <a:spcAft>
                <a:spcPts val="0"/>
              </a:spcAft>
              <a:tabLst>
                <a:tab pos="540385" algn="l"/>
              </a:tabLst>
            </a:pPr>
            <a:r>
              <a:rPr lang="en-GB" dirty="0" smtClean="0">
                <a:solidFill>
                  <a:srgbClr val="000000"/>
                </a:solidFill>
                <a:effectLst/>
                <a:latin typeface="Times New Roman"/>
                <a:ea typeface="Cambria"/>
              </a:rPr>
              <a:t>EUMOF Educational Objectives</a:t>
            </a:r>
            <a:endParaRPr lang="en-US" sz="2800" dirty="0" smtClean="0">
              <a:effectLst/>
              <a:latin typeface="Times New Roman"/>
              <a:ea typeface="Cambria"/>
            </a:endParaRPr>
          </a:p>
          <a:p>
            <a:pPr marL="360045" marR="0" algn="just">
              <a:lnSpc>
                <a:spcPct val="150000"/>
              </a:lnSpc>
              <a:spcBef>
                <a:spcPts val="0"/>
              </a:spcBef>
              <a:spcAft>
                <a:spcPts val="0"/>
              </a:spcAft>
              <a:tabLst>
                <a:tab pos="540385" algn="l"/>
              </a:tabLst>
            </a:pPr>
            <a:r>
              <a:rPr lang="en-GB" dirty="0" smtClean="0">
                <a:solidFill>
                  <a:srgbClr val="000000"/>
                </a:solidFill>
                <a:effectLst/>
                <a:latin typeface="Times New Roman"/>
                <a:ea typeface="Cambria"/>
              </a:rPr>
              <a:t>EUMOF Educational Activities</a:t>
            </a:r>
            <a:endParaRPr lang="en-US" sz="2800" dirty="0" smtClean="0">
              <a:effectLst/>
              <a:latin typeface="Times New Roman"/>
              <a:ea typeface="Cambria"/>
            </a:endParaRPr>
          </a:p>
          <a:p>
            <a:pPr marL="360045" marR="0" algn="just">
              <a:lnSpc>
                <a:spcPct val="150000"/>
              </a:lnSpc>
              <a:spcBef>
                <a:spcPts val="0"/>
              </a:spcBef>
              <a:spcAft>
                <a:spcPts val="0"/>
              </a:spcAft>
              <a:tabLst>
                <a:tab pos="540385" algn="l"/>
              </a:tabLst>
            </a:pPr>
            <a:r>
              <a:rPr lang="en-GB" dirty="0" smtClean="0">
                <a:solidFill>
                  <a:srgbClr val="000000"/>
                </a:solidFill>
                <a:effectLst/>
                <a:latin typeface="Times New Roman"/>
                <a:ea typeface="Cambria"/>
              </a:rPr>
              <a:t>EUMOF Teachers’ Guide</a:t>
            </a:r>
            <a:endParaRPr lang="en-US" sz="2800" dirty="0" smtClean="0">
              <a:effectLst/>
              <a:latin typeface="Times New Roman"/>
              <a:ea typeface="Cambria"/>
            </a:endParaRPr>
          </a:p>
          <a:p>
            <a:pPr marL="360045" marR="0" algn="just">
              <a:lnSpc>
                <a:spcPct val="150000"/>
              </a:lnSpc>
              <a:spcBef>
                <a:spcPts val="0"/>
              </a:spcBef>
              <a:spcAft>
                <a:spcPts val="0"/>
              </a:spcAft>
              <a:tabLst>
                <a:tab pos="540385" algn="l"/>
              </a:tabLst>
            </a:pPr>
            <a:r>
              <a:rPr lang="en-GB" dirty="0" smtClean="0">
                <a:solidFill>
                  <a:srgbClr val="000000"/>
                </a:solidFill>
                <a:effectLst/>
                <a:latin typeface="Times New Roman"/>
                <a:ea typeface="Cambria"/>
              </a:rPr>
              <a:t>EUMOF Teacher Training Courses</a:t>
            </a:r>
            <a:endParaRPr lang="en-US" sz="2800" dirty="0" smtClean="0">
              <a:effectLst/>
              <a:latin typeface="Times New Roman"/>
              <a:ea typeface="Cambria"/>
            </a:endParaRPr>
          </a:p>
          <a:p>
            <a:pPr marL="360045" marR="0" algn="just">
              <a:lnSpc>
                <a:spcPct val="150000"/>
              </a:lnSpc>
              <a:spcBef>
                <a:spcPts val="0"/>
              </a:spcBef>
              <a:spcAft>
                <a:spcPts val="0"/>
              </a:spcAft>
              <a:tabLst>
                <a:tab pos="540385" algn="l"/>
              </a:tabLst>
            </a:pPr>
            <a:r>
              <a:rPr lang="en-GB" dirty="0" smtClean="0">
                <a:solidFill>
                  <a:srgbClr val="000000"/>
                </a:solidFill>
                <a:effectLst/>
                <a:latin typeface="Times New Roman"/>
                <a:ea typeface="Cambria"/>
              </a:rPr>
              <a:t>Piloting and Implementation Reports</a:t>
            </a:r>
            <a:endParaRPr lang="en-US" sz="2800" dirty="0" smtClean="0">
              <a:effectLst/>
              <a:latin typeface="Times New Roman"/>
              <a:ea typeface="Cambria"/>
            </a:endParaRPr>
          </a:p>
          <a:p>
            <a:pPr marL="360045">
              <a:lnSpc>
                <a:spcPct val="150000"/>
              </a:lnSpc>
              <a:spcBef>
                <a:spcPts val="0"/>
              </a:spcBef>
              <a:tabLst>
                <a:tab pos="540385" algn="l"/>
              </a:tabLst>
            </a:pPr>
            <a:r>
              <a:rPr lang="en-GB" dirty="0">
                <a:solidFill>
                  <a:srgbClr val="000000"/>
                </a:solidFill>
                <a:latin typeface="Times New Roman"/>
                <a:ea typeface="Cambria"/>
              </a:rPr>
              <a:t>EUMOF</a:t>
            </a:r>
            <a:r>
              <a:rPr lang="el-GR" dirty="0">
                <a:solidFill>
                  <a:srgbClr val="000000"/>
                </a:solidFill>
                <a:latin typeface="Times New Roman"/>
                <a:ea typeface="Cambria"/>
              </a:rPr>
              <a:t> </a:t>
            </a:r>
            <a:r>
              <a:rPr lang="en-GB" dirty="0">
                <a:solidFill>
                  <a:srgbClr val="000000"/>
                </a:solidFill>
                <a:latin typeface="Times New Roman"/>
                <a:ea typeface="Cambria"/>
              </a:rPr>
              <a:t>Website (</a:t>
            </a:r>
            <a:r>
              <a:rPr lang="en-GB" dirty="0">
                <a:solidFill>
                  <a:srgbClr val="000000"/>
                </a:solidFill>
                <a:latin typeface="Times New Roman"/>
                <a:ea typeface="Cambria"/>
                <a:hlinkClick r:id="rId3"/>
              </a:rPr>
              <a:t>http://www.eumof.unic.ac.cy</a:t>
            </a:r>
            <a:r>
              <a:rPr lang="en-GB" dirty="0">
                <a:solidFill>
                  <a:srgbClr val="000000"/>
                </a:solidFill>
                <a:latin typeface="Times New Roman"/>
                <a:ea typeface="Cambria"/>
              </a:rPr>
              <a:t>)</a:t>
            </a:r>
            <a:endParaRPr lang="en-US" sz="2800" dirty="0">
              <a:latin typeface="Times New Roman"/>
              <a:ea typeface="Cambria"/>
            </a:endParaRPr>
          </a:p>
          <a:p>
            <a:pPr marL="360045" marR="0" algn="just">
              <a:lnSpc>
                <a:spcPct val="150000"/>
              </a:lnSpc>
              <a:spcBef>
                <a:spcPts val="0"/>
              </a:spcBef>
              <a:spcAft>
                <a:spcPts val="0"/>
              </a:spcAft>
              <a:tabLst>
                <a:tab pos="540385" algn="l"/>
              </a:tabLst>
            </a:pPr>
            <a:r>
              <a:rPr lang="en-GB" dirty="0" smtClean="0">
                <a:solidFill>
                  <a:srgbClr val="000000"/>
                </a:solidFill>
                <a:effectLst/>
                <a:latin typeface="Times New Roman"/>
                <a:ea typeface="Cambria"/>
              </a:rPr>
              <a:t>EUMOF International Conference</a:t>
            </a:r>
            <a:endParaRPr lang="en-US" sz="2800" dirty="0" smtClean="0">
              <a:effectLst/>
              <a:latin typeface="Times New Roman"/>
              <a:ea typeface="Cambria"/>
            </a:endParaRPr>
          </a:p>
          <a:p>
            <a:endParaRPr lang="en-US" dirty="0"/>
          </a:p>
        </p:txBody>
      </p:sp>
    </p:spTree>
    <p:extLst>
      <p:ext uri="{BB962C8B-B14F-4D97-AF65-F5344CB8AC3E}">
        <p14:creationId xmlns:p14="http://schemas.microsoft.com/office/powerpoint/2010/main" xmlns="" val="8045959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4804" t="13294" r="33292" b="7765"/>
          <a:stretch/>
        </p:blipFill>
        <p:spPr bwMode="auto">
          <a:xfrm>
            <a:off x="2667000" y="187036"/>
            <a:ext cx="4151086" cy="57747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34283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6713" t="25014" b="32767"/>
          <a:stretch/>
        </p:blipFill>
        <p:spPr bwMode="auto">
          <a:xfrm>
            <a:off x="0" y="30335"/>
            <a:ext cx="9144000" cy="6827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Content Placeholder 5"/>
          <p:cNvSpPr>
            <a:spLocks noGrp="1"/>
          </p:cNvSpPr>
          <p:nvPr>
            <p:ph idx="1"/>
          </p:nvPr>
        </p:nvSpPr>
        <p:spPr>
          <a:xfrm>
            <a:off x="2590800" y="381000"/>
            <a:ext cx="6096000" cy="6019800"/>
          </a:xfrm>
        </p:spPr>
        <p:txBody>
          <a:bodyPr>
            <a:normAutofit lnSpcReduction="10000"/>
          </a:bodyPr>
          <a:lstStyle/>
          <a:p>
            <a:r>
              <a:rPr lang="el-GR" dirty="0" smtClean="0"/>
              <a:t>Οι άνθρωποι ταξιδεύουν εδώ και χιλιάδες χρόνια, για πολλούς και διαφορετικούς λόγους</a:t>
            </a:r>
          </a:p>
          <a:p>
            <a:endParaRPr lang="el-GR" sz="1200" dirty="0"/>
          </a:p>
          <a:p>
            <a:r>
              <a:rPr lang="el-GR" dirty="0" smtClean="0"/>
              <a:t>Εξερεύνηση, Εργασία, Εμπόριο, Τουρισμός, Πόλεμος, Πολιτική, Πολιτισμός, Επικοινωνία, Συνεργασία, Μετανάστευση… </a:t>
            </a:r>
          </a:p>
          <a:p>
            <a:endParaRPr lang="el-GR" sz="1200" dirty="0"/>
          </a:p>
          <a:p>
            <a:r>
              <a:rPr lang="el-GR" dirty="0" smtClean="0"/>
              <a:t>Η ΕΕ ανέκαθεν προωθούσε την «κινητικότητα» (</a:t>
            </a:r>
            <a:r>
              <a:rPr lang="en-US" dirty="0" smtClean="0"/>
              <a:t>mobility)</a:t>
            </a:r>
            <a:r>
              <a:rPr lang="el-GR" dirty="0" smtClean="0"/>
              <a:t> ανθρώπων, προϊόντων, ιδεών, πολιτισμικών έργων, κτλ. ανάμεσα στα κράτη μέλη </a:t>
            </a:r>
          </a:p>
        </p:txBody>
      </p:sp>
    </p:spTree>
    <p:extLst>
      <p:ext uri="{BB962C8B-B14F-4D97-AF65-F5344CB8AC3E}">
        <p14:creationId xmlns:p14="http://schemas.microsoft.com/office/powerpoint/2010/main" xmlns="" val="1850975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6713" t="25014" b="32767"/>
          <a:stretch/>
        </p:blipFill>
        <p:spPr bwMode="auto">
          <a:xfrm>
            <a:off x="0" y="30335"/>
            <a:ext cx="9144000" cy="6827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4"/>
          <p:cNvSpPr>
            <a:spLocks noGrp="1"/>
          </p:cNvSpPr>
          <p:nvPr>
            <p:ph type="title"/>
          </p:nvPr>
        </p:nvSpPr>
        <p:spPr>
          <a:xfrm>
            <a:off x="2514600" y="274638"/>
            <a:ext cx="6172200" cy="1143000"/>
          </a:xfrm>
        </p:spPr>
        <p:txBody>
          <a:bodyPr>
            <a:normAutofit/>
          </a:bodyPr>
          <a:lstStyle/>
          <a:p>
            <a:r>
              <a:rPr lang="el-GR" dirty="0" smtClean="0"/>
              <a:t>«Ταξιδιάρικες ιστορίες»</a:t>
            </a:r>
            <a:endParaRPr lang="en-US" dirty="0"/>
          </a:p>
        </p:txBody>
      </p:sp>
      <p:sp>
        <p:nvSpPr>
          <p:cNvPr id="6" name="Content Placeholder 5"/>
          <p:cNvSpPr>
            <a:spLocks noGrp="1"/>
          </p:cNvSpPr>
          <p:nvPr>
            <p:ph idx="1"/>
          </p:nvPr>
        </p:nvSpPr>
        <p:spPr>
          <a:xfrm>
            <a:off x="2590800" y="1371600"/>
            <a:ext cx="6096000" cy="5257800"/>
          </a:xfrm>
        </p:spPr>
        <p:txBody>
          <a:bodyPr>
            <a:normAutofit/>
          </a:bodyPr>
          <a:lstStyle/>
          <a:p>
            <a:endParaRPr lang="el-GR" sz="1200" dirty="0" smtClean="0"/>
          </a:p>
          <a:p>
            <a:r>
              <a:rPr lang="el-GR" dirty="0" smtClean="0"/>
              <a:t>Συλλογή λαϊκών ιστοριών</a:t>
            </a:r>
          </a:p>
          <a:p>
            <a:endParaRPr lang="el-GR" sz="1200" dirty="0" smtClean="0"/>
          </a:p>
          <a:p>
            <a:r>
              <a:rPr lang="el-GR" dirty="0" smtClean="0"/>
              <a:t>Χαρακτήρες που ταξιδεύουν σε «ξένους» τόπους και συναντούν «άλλους» ανθρώπους, πλάσματα, πολιτισμούς</a:t>
            </a:r>
          </a:p>
          <a:p>
            <a:endParaRPr lang="el-GR" sz="1200" dirty="0" smtClean="0"/>
          </a:p>
          <a:p>
            <a:r>
              <a:rPr lang="el-GR" dirty="0" smtClean="0"/>
              <a:t>Διαπολιτισμική Εκπαίδευση</a:t>
            </a:r>
            <a:endParaRPr lang="en-US" dirty="0"/>
          </a:p>
        </p:txBody>
      </p:sp>
    </p:spTree>
    <p:extLst>
      <p:ext uri="{BB962C8B-B14F-4D97-AF65-F5344CB8AC3E}">
        <p14:creationId xmlns:p14="http://schemas.microsoft.com/office/powerpoint/2010/main" xmlns="" val="779100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6713" t="25014" b="32767"/>
          <a:stretch/>
        </p:blipFill>
        <p:spPr bwMode="auto">
          <a:xfrm>
            <a:off x="0" y="30335"/>
            <a:ext cx="9144000" cy="6827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4"/>
          <p:cNvSpPr>
            <a:spLocks noGrp="1"/>
          </p:cNvSpPr>
          <p:nvPr>
            <p:ph type="title"/>
          </p:nvPr>
        </p:nvSpPr>
        <p:spPr>
          <a:xfrm>
            <a:off x="2514600" y="274638"/>
            <a:ext cx="6172200" cy="1143000"/>
          </a:xfrm>
        </p:spPr>
        <p:txBody>
          <a:bodyPr/>
          <a:lstStyle/>
          <a:p>
            <a:r>
              <a:rPr lang="el-GR" dirty="0" smtClean="0"/>
              <a:t>ΚΕΝΤΡΙΚΟΣ ΣΤΟΧΟΣ</a:t>
            </a:r>
            <a:endParaRPr lang="en-US" dirty="0"/>
          </a:p>
        </p:txBody>
      </p:sp>
      <p:sp>
        <p:nvSpPr>
          <p:cNvPr id="6" name="Content Placeholder 5"/>
          <p:cNvSpPr>
            <a:spLocks noGrp="1"/>
          </p:cNvSpPr>
          <p:nvPr>
            <p:ph idx="1"/>
          </p:nvPr>
        </p:nvSpPr>
        <p:spPr>
          <a:xfrm>
            <a:off x="2590800" y="1371600"/>
            <a:ext cx="6096000" cy="5257800"/>
          </a:xfrm>
        </p:spPr>
        <p:txBody>
          <a:bodyPr>
            <a:normAutofit fontScale="92500" lnSpcReduction="10000"/>
          </a:bodyPr>
          <a:lstStyle/>
          <a:p>
            <a:pPr marL="0" indent="0">
              <a:buNone/>
            </a:pPr>
            <a:r>
              <a:rPr lang="el-GR" dirty="0" smtClean="0"/>
              <a:t>Παρέχει στους </a:t>
            </a:r>
            <a:r>
              <a:rPr lang="el-GR" dirty="0"/>
              <a:t>ε</a:t>
            </a:r>
            <a:r>
              <a:rPr lang="el-GR" dirty="0" smtClean="0"/>
              <a:t>κπαιδευτικούς υλικό και στρατηγικές για ΔΕ σε παιδιά ηλικίας </a:t>
            </a:r>
            <a:r>
              <a:rPr lang="en-GB" dirty="0" smtClean="0"/>
              <a:t>9-12 </a:t>
            </a:r>
            <a:r>
              <a:rPr lang="el-GR" dirty="0" smtClean="0"/>
              <a:t>χρόνων έτσι ώστε αυτά:</a:t>
            </a:r>
          </a:p>
          <a:p>
            <a:r>
              <a:rPr lang="el-GR" dirty="0" smtClean="0"/>
              <a:t>Να αναγνωρίζουν τη σημασία του γλωσσικού και πολιτισμικού πλουραλισμού στην ΕΕ</a:t>
            </a:r>
          </a:p>
          <a:p>
            <a:r>
              <a:rPr lang="el-GR" dirty="0" smtClean="0"/>
              <a:t>Να καταπολεμούν το ρατσισμό, την προκατάληψη και την ξενοφοβία</a:t>
            </a:r>
          </a:p>
          <a:p>
            <a:r>
              <a:rPr lang="el-GR" dirty="0" smtClean="0"/>
              <a:t>Να αναπτύσσουν τη γλωσσική τους εκπαίδευση (μητρική και δεύτερη γλώσσα)</a:t>
            </a:r>
          </a:p>
        </p:txBody>
      </p:sp>
    </p:spTree>
    <p:extLst>
      <p:ext uri="{BB962C8B-B14F-4D97-AF65-F5344CB8AC3E}">
        <p14:creationId xmlns:p14="http://schemas.microsoft.com/office/powerpoint/2010/main" xmlns="" val="1594567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6713" t="25014" b="32767"/>
          <a:stretch/>
        </p:blipFill>
        <p:spPr bwMode="auto">
          <a:xfrm>
            <a:off x="0" y="30335"/>
            <a:ext cx="9144000" cy="6827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4"/>
          <p:cNvSpPr>
            <a:spLocks noGrp="1"/>
          </p:cNvSpPr>
          <p:nvPr>
            <p:ph type="title"/>
          </p:nvPr>
        </p:nvSpPr>
        <p:spPr/>
        <p:txBody>
          <a:bodyPr>
            <a:normAutofit fontScale="90000"/>
          </a:bodyPr>
          <a:lstStyle/>
          <a:p>
            <a:r>
              <a:rPr lang="el-GR" dirty="0" smtClean="0"/>
              <a:t>ΚΡΙΤΗΡΙΑ ΚΑΙ ΔΙΑΔΙΚΑΣΙΑ ΣΥΛΛΟΓΗΣ</a:t>
            </a:r>
            <a:endParaRPr lang="en-US" dirty="0"/>
          </a:p>
        </p:txBody>
      </p:sp>
      <p:sp>
        <p:nvSpPr>
          <p:cNvPr id="6" name="Content Placeholder 5"/>
          <p:cNvSpPr>
            <a:spLocks noGrp="1"/>
          </p:cNvSpPr>
          <p:nvPr>
            <p:ph idx="1"/>
          </p:nvPr>
        </p:nvSpPr>
        <p:spPr>
          <a:xfrm>
            <a:off x="2590800" y="1371600"/>
            <a:ext cx="6096000" cy="5257800"/>
          </a:xfrm>
        </p:spPr>
        <p:txBody>
          <a:bodyPr>
            <a:normAutofit fontScale="92500" lnSpcReduction="20000"/>
          </a:bodyPr>
          <a:lstStyle/>
          <a:p>
            <a:r>
              <a:rPr lang="el-GR" dirty="0" smtClean="0"/>
              <a:t>Τρία βασικά κριτήρια</a:t>
            </a:r>
            <a:r>
              <a:rPr lang="en-GB" dirty="0" smtClean="0"/>
              <a:t>:</a:t>
            </a:r>
            <a:endParaRPr lang="en-US" dirty="0"/>
          </a:p>
          <a:p>
            <a:pPr marL="571500" indent="-571500">
              <a:buFont typeface="+mj-lt"/>
              <a:buAutoNum type="romanUcPeriod"/>
            </a:pPr>
            <a:r>
              <a:rPr lang="el-GR" dirty="0" smtClean="0"/>
              <a:t>Λαϊκή ιστορία ή θρύλος από συμμετέχουσα χώρα</a:t>
            </a:r>
            <a:endParaRPr lang="en-US" dirty="0"/>
          </a:p>
          <a:p>
            <a:pPr marL="571500" indent="-571500">
              <a:buFont typeface="+mj-lt"/>
              <a:buAutoNum type="romanUcPeriod"/>
            </a:pPr>
            <a:r>
              <a:rPr lang="el-GR" dirty="0" smtClean="0"/>
              <a:t>Πλοκή που περιλαμβάνει κάποιο είδος ταξιδιού και επαφής με «άλλους» ανθρώπους, πλάσματα, τόπους, πολιτισμούς</a:t>
            </a:r>
            <a:endParaRPr lang="en-US" dirty="0" smtClean="0"/>
          </a:p>
          <a:p>
            <a:pPr marL="571500" indent="-571500">
              <a:buFont typeface="+mj-lt"/>
              <a:buAutoNum type="romanUcPeriod"/>
            </a:pPr>
            <a:r>
              <a:rPr lang="el-GR" dirty="0" smtClean="0"/>
              <a:t>Προφορική αφήγηση που να μη διαρκεί πάνω από δέκα λεπτά </a:t>
            </a:r>
            <a:r>
              <a:rPr lang="en-GB" dirty="0"/>
              <a:t> </a:t>
            </a:r>
            <a:endParaRPr lang="el-GR" dirty="0" smtClean="0"/>
          </a:p>
          <a:p>
            <a:pPr marL="571500" indent="-571500">
              <a:buFont typeface="+mj-lt"/>
              <a:buAutoNum type="romanUcPeriod"/>
            </a:pPr>
            <a:endParaRPr lang="en-US" sz="1900" dirty="0"/>
          </a:p>
          <a:p>
            <a:r>
              <a:rPr lang="el-GR" dirty="0" smtClean="0"/>
              <a:t>Ο κάθε εταίρος συνέλεξε τρει</a:t>
            </a:r>
            <a:r>
              <a:rPr lang="el-GR" dirty="0"/>
              <a:t>ς</a:t>
            </a:r>
            <a:r>
              <a:rPr lang="el-GR" dirty="0" smtClean="0"/>
              <a:t> ιστορίες από τη χώρα του</a:t>
            </a:r>
          </a:p>
        </p:txBody>
      </p:sp>
    </p:spTree>
    <p:extLst>
      <p:ext uri="{BB962C8B-B14F-4D97-AF65-F5344CB8AC3E}">
        <p14:creationId xmlns:p14="http://schemas.microsoft.com/office/powerpoint/2010/main" xmlns="" val="1594567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EUMOF_actual_project\3rd_meeting\Presentations\Book_Final\exofyllo_final.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1385" r="13969"/>
          <a:stretch/>
        </p:blipFill>
        <p:spPr bwMode="auto">
          <a:xfrm>
            <a:off x="1143000" y="453956"/>
            <a:ext cx="4115515" cy="58429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6109855" y="1447800"/>
            <a:ext cx="2133600" cy="4339650"/>
          </a:xfrm>
          <a:prstGeom prst="rect">
            <a:avLst/>
          </a:prstGeom>
          <a:noFill/>
        </p:spPr>
        <p:txBody>
          <a:bodyPr wrap="square" rtlCol="0">
            <a:spAutoFit/>
          </a:bodyPr>
          <a:lstStyle/>
          <a:p>
            <a:r>
              <a:rPr lang="el-GR" sz="2400" dirty="0" smtClean="0"/>
              <a:t>24 ιστορίες</a:t>
            </a:r>
          </a:p>
          <a:p>
            <a:endParaRPr lang="el-GR" sz="2400" dirty="0" smtClean="0"/>
          </a:p>
          <a:p>
            <a:r>
              <a:rPr lang="el-GR" sz="2400" dirty="0" smtClean="0"/>
              <a:t>από</a:t>
            </a:r>
          </a:p>
          <a:p>
            <a:r>
              <a:rPr lang="el-GR" sz="2400" dirty="0" smtClean="0"/>
              <a:t>5 χώρες</a:t>
            </a:r>
          </a:p>
          <a:p>
            <a:endParaRPr lang="el-GR" sz="2400" dirty="0" smtClean="0"/>
          </a:p>
          <a:p>
            <a:r>
              <a:rPr lang="el-GR" sz="2400" dirty="0" smtClean="0"/>
              <a:t>σε</a:t>
            </a:r>
          </a:p>
          <a:p>
            <a:r>
              <a:rPr lang="el-GR" sz="2400" dirty="0" smtClean="0"/>
              <a:t>5 γλώσσες </a:t>
            </a:r>
          </a:p>
          <a:p>
            <a:endParaRPr lang="el-GR" sz="2400" dirty="0" smtClean="0"/>
          </a:p>
          <a:p>
            <a:r>
              <a:rPr lang="el-GR" sz="2400" dirty="0" smtClean="0"/>
              <a:t>και</a:t>
            </a:r>
          </a:p>
          <a:p>
            <a:r>
              <a:rPr lang="el-GR" sz="2400" dirty="0" smtClean="0"/>
              <a:t>1 διάλεκτο</a:t>
            </a:r>
          </a:p>
          <a:p>
            <a:endParaRPr lang="el-GR" dirty="0" smtClean="0"/>
          </a:p>
          <a:p>
            <a:r>
              <a:rPr lang="el-GR" dirty="0" smtClean="0"/>
              <a:t> </a:t>
            </a:r>
            <a:endParaRPr lang="en-US" dirty="0"/>
          </a:p>
        </p:txBody>
      </p:sp>
    </p:spTree>
    <p:extLst>
      <p:ext uri="{BB962C8B-B14F-4D97-AF65-F5344CB8AC3E}">
        <p14:creationId xmlns:p14="http://schemas.microsoft.com/office/powerpoint/2010/main" xmlns="" val="1211021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6713" t="25014" b="32767"/>
          <a:stretch/>
        </p:blipFill>
        <p:spPr bwMode="auto">
          <a:xfrm>
            <a:off x="0" y="30335"/>
            <a:ext cx="9144000" cy="6827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3355" t="11706" r="32068" b="6250"/>
          <a:stretch/>
        </p:blipFill>
        <p:spPr bwMode="auto">
          <a:xfrm>
            <a:off x="3124200" y="297530"/>
            <a:ext cx="4717473" cy="62932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83914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1723</Words>
  <Application>Microsoft Office PowerPoint</Application>
  <PresentationFormat>On-screen Show (4:3)</PresentationFormat>
  <Paragraphs>110</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Slide 1</vt:lpstr>
      <vt:lpstr>Slide 2</vt:lpstr>
      <vt:lpstr>EUMOF: European Mobility Folktales www.eumof.unic.ac.cy  Comenius Multilateral </vt:lpstr>
      <vt:lpstr>Slide 4</vt:lpstr>
      <vt:lpstr>«Ταξιδιάρικες ιστορίες»</vt:lpstr>
      <vt:lpstr>ΚΕΝΤΡΙΚΟΣ ΣΤΟΧΟΣ</vt:lpstr>
      <vt:lpstr>ΚΡΙΤΗΡΙΑ ΚΑΙ ΔΙΑΔΙΚΑΣΙΑ ΣΥΛΛΟΓΗΣ</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ΤΙ ΛΕΝΕ ΟΙ ΕΚΠΑΙΔΕΥΤΙΚΟΙ</vt:lpstr>
      <vt:lpstr>ΤΙ ΛΕΝΕ ΟΙ ΕΚΠΑΙΔΕΥΤΙΚΟΙ</vt:lpstr>
      <vt:lpstr>Slide 32</vt:lpstr>
      <vt:lpstr>Slide 33</vt:lpstr>
      <vt:lpstr>ΠΡΟΪΟΝΤΑ ΚΑΙ ΑΠΟΤΕΛΕΣΜΑΤΑ ΤΟΥ ΠΡΟΓΡΑΜΜΑΤΟΣ</vt:lpstr>
      <vt:lpstr>Slide 35</vt:lpstr>
    </vt:vector>
  </TitlesOfParts>
  <Company>University of Nicosia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 Center</dc:creator>
  <cp:lastModifiedBy>ppanaou</cp:lastModifiedBy>
  <cp:revision>31</cp:revision>
  <dcterms:created xsi:type="dcterms:W3CDTF">2012-10-05T06:44:38Z</dcterms:created>
  <dcterms:modified xsi:type="dcterms:W3CDTF">2012-10-05T13:15:35Z</dcterms:modified>
</cp:coreProperties>
</file>